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  <p:sldMasterId id="2147483792" r:id="rId2"/>
  </p:sldMasterIdLst>
  <p:notesMasterIdLst>
    <p:notesMasterId r:id="rId117"/>
  </p:notesMasterIdLst>
  <p:sldIdLst>
    <p:sldId id="256" r:id="rId3"/>
    <p:sldId id="258" r:id="rId4"/>
    <p:sldId id="257" r:id="rId5"/>
    <p:sldId id="260" r:id="rId6"/>
    <p:sldId id="259" r:id="rId7"/>
    <p:sldId id="263" r:id="rId8"/>
    <p:sldId id="265" r:id="rId9"/>
    <p:sldId id="266" r:id="rId10"/>
    <p:sldId id="262" r:id="rId11"/>
    <p:sldId id="267" r:id="rId12"/>
    <p:sldId id="290" r:id="rId13"/>
    <p:sldId id="268" r:id="rId14"/>
    <p:sldId id="269" r:id="rId15"/>
    <p:sldId id="270" r:id="rId16"/>
    <p:sldId id="291" r:id="rId17"/>
    <p:sldId id="271" r:id="rId18"/>
    <p:sldId id="272" r:id="rId19"/>
    <p:sldId id="273" r:id="rId20"/>
    <p:sldId id="275" r:id="rId21"/>
    <p:sldId id="274" r:id="rId22"/>
    <p:sldId id="276" r:id="rId23"/>
    <p:sldId id="287" r:id="rId24"/>
    <p:sldId id="277" r:id="rId25"/>
    <p:sldId id="278" r:id="rId26"/>
    <p:sldId id="279" r:id="rId27"/>
    <p:sldId id="281" r:id="rId28"/>
    <p:sldId id="282" r:id="rId29"/>
    <p:sldId id="288" r:id="rId30"/>
    <p:sldId id="280" r:id="rId31"/>
    <p:sldId id="283" r:id="rId32"/>
    <p:sldId id="284" r:id="rId33"/>
    <p:sldId id="289" r:id="rId34"/>
    <p:sldId id="285" r:id="rId35"/>
    <p:sldId id="286" r:id="rId36"/>
    <p:sldId id="292" r:id="rId37"/>
    <p:sldId id="293" r:id="rId38"/>
    <p:sldId id="294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10" r:id="rId51"/>
    <p:sldId id="311" r:id="rId52"/>
    <p:sldId id="312" r:id="rId53"/>
    <p:sldId id="313" r:id="rId54"/>
    <p:sldId id="314" r:id="rId55"/>
    <p:sldId id="315" r:id="rId56"/>
    <p:sldId id="316" r:id="rId57"/>
    <p:sldId id="317" r:id="rId58"/>
    <p:sldId id="318" r:id="rId59"/>
    <p:sldId id="319" r:id="rId60"/>
    <p:sldId id="320" r:id="rId61"/>
    <p:sldId id="321" r:id="rId62"/>
    <p:sldId id="322" r:id="rId63"/>
    <p:sldId id="323" r:id="rId64"/>
    <p:sldId id="324" r:id="rId65"/>
    <p:sldId id="325" r:id="rId66"/>
    <p:sldId id="326" r:id="rId67"/>
    <p:sldId id="327" r:id="rId68"/>
    <p:sldId id="340" r:id="rId69"/>
    <p:sldId id="341" r:id="rId70"/>
    <p:sldId id="342" r:id="rId71"/>
    <p:sldId id="343" r:id="rId72"/>
    <p:sldId id="344" r:id="rId73"/>
    <p:sldId id="345" r:id="rId74"/>
    <p:sldId id="346" r:id="rId75"/>
    <p:sldId id="347" r:id="rId76"/>
    <p:sldId id="348" r:id="rId77"/>
    <p:sldId id="349" r:id="rId78"/>
    <p:sldId id="351" r:id="rId79"/>
    <p:sldId id="352" r:id="rId80"/>
    <p:sldId id="354" r:id="rId81"/>
    <p:sldId id="355" r:id="rId82"/>
    <p:sldId id="356" r:id="rId83"/>
    <p:sldId id="357" r:id="rId84"/>
    <p:sldId id="358" r:id="rId85"/>
    <p:sldId id="359" r:id="rId86"/>
    <p:sldId id="360" r:id="rId87"/>
    <p:sldId id="361" r:id="rId88"/>
    <p:sldId id="362" r:id="rId89"/>
    <p:sldId id="363" r:id="rId90"/>
    <p:sldId id="364" r:id="rId91"/>
    <p:sldId id="365" r:id="rId92"/>
    <p:sldId id="366" r:id="rId93"/>
    <p:sldId id="367" r:id="rId94"/>
    <p:sldId id="368" r:id="rId95"/>
    <p:sldId id="369" r:id="rId96"/>
    <p:sldId id="370" r:id="rId97"/>
    <p:sldId id="371" r:id="rId98"/>
    <p:sldId id="372" r:id="rId99"/>
    <p:sldId id="373" r:id="rId100"/>
    <p:sldId id="374" r:id="rId101"/>
    <p:sldId id="375" r:id="rId102"/>
    <p:sldId id="376" r:id="rId103"/>
    <p:sldId id="377" r:id="rId104"/>
    <p:sldId id="378" r:id="rId105"/>
    <p:sldId id="379" r:id="rId106"/>
    <p:sldId id="380" r:id="rId107"/>
    <p:sldId id="381" r:id="rId108"/>
    <p:sldId id="382" r:id="rId109"/>
    <p:sldId id="383" r:id="rId110"/>
    <p:sldId id="384" r:id="rId111"/>
    <p:sldId id="385" r:id="rId112"/>
    <p:sldId id="386" r:id="rId113"/>
    <p:sldId id="387" r:id="rId114"/>
    <p:sldId id="388" r:id="rId115"/>
    <p:sldId id="389" r:id="rId116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285" autoAdjust="0"/>
    <p:restoredTop sz="86425" autoAdjust="0"/>
  </p:normalViewPr>
  <p:slideViewPr>
    <p:cSldViewPr>
      <p:cViewPr>
        <p:scale>
          <a:sx n="107" d="100"/>
          <a:sy n="107" d="100"/>
        </p:scale>
        <p:origin x="-1626" y="-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526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351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113" Type="http://schemas.openxmlformats.org/officeDocument/2006/relationships/slide" Target="slides/slide111.xml"/><Relationship Id="rId118" Type="http://schemas.openxmlformats.org/officeDocument/2006/relationships/presProps" Target="presProps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54" Type="http://schemas.openxmlformats.org/officeDocument/2006/relationships/slide" Target="slides/slide52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49" Type="http://schemas.openxmlformats.org/officeDocument/2006/relationships/slide" Target="slides/slide47.xml"/><Relationship Id="rId114" Type="http://schemas.openxmlformats.org/officeDocument/2006/relationships/slide" Target="slides/slide112.xml"/><Relationship Id="rId119" Type="http://schemas.openxmlformats.org/officeDocument/2006/relationships/viewProps" Target="viewProps.xml"/><Relationship Id="rId44" Type="http://schemas.openxmlformats.org/officeDocument/2006/relationships/slide" Target="slides/slide42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theme" Target="theme/theme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tableStyles" Target="tableStyles.xml"/><Relationship Id="rId3" Type="http://schemas.openxmlformats.org/officeDocument/2006/relationships/slide" Target="slides/slide1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116" Type="http://schemas.openxmlformats.org/officeDocument/2006/relationships/slide" Target="slides/slide11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62" Type="http://schemas.openxmlformats.org/officeDocument/2006/relationships/slide" Target="slides/slide60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111" Type="http://schemas.openxmlformats.org/officeDocument/2006/relationships/slide" Target="slides/slide109.xml"/><Relationship Id="rId15" Type="http://schemas.openxmlformats.org/officeDocument/2006/relationships/slide" Target="slides/slide13.xml"/><Relationship Id="rId36" Type="http://schemas.openxmlformats.org/officeDocument/2006/relationships/slide" Target="slides/slide34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52" Type="http://schemas.openxmlformats.org/officeDocument/2006/relationships/slide" Target="slides/slide50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png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png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png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png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png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png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png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png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png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55F398-EE10-47B3-B058-D5C7950C4459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9B8DA6-E16A-47B9-9C88-3FAF7BB43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596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C3766-9995-4630-983E-F0727F2E7DC9}" type="slidenum">
              <a:rPr lang="en-US" smtClean="0">
                <a:solidFill>
                  <a:prstClr val="black"/>
                </a:solidFill>
              </a:rPr>
              <a:pPr/>
              <a:t>89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773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800">
                <a:solidFill>
                  <a:prstClr val="black"/>
                </a:solidFill>
                <a:latin typeface="Tahoma" charset="0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/>
              <a:gdLst>
                <a:gd name="T0" fmla="*/ 0 w 5760"/>
                <a:gd name="T1" fmla="*/ 0 h 528"/>
                <a:gd name="T2" fmla="*/ 2147483646 w 5760"/>
                <a:gd name="T3" fmla="*/ 0 h 528"/>
                <a:gd name="T4" fmla="*/ 2147483646 w 5760"/>
                <a:gd name="T5" fmla="*/ 1330642500 h 528"/>
                <a:gd name="T6" fmla="*/ 120032121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sz="1800">
                <a:solidFill>
                  <a:prstClr val="white"/>
                </a:solidFill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2DA2BF">
                    <a:tint val="20000"/>
                  </a:srgb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5932CFB1-9387-4AD6-A90F-2CB8D96906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6143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DFF33E-C6D4-460A-B765-AA9D2292DA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0966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53B76-80F9-4571-819D-1DA46748F9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5462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Title and 2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981200"/>
            <a:ext cx="42291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86300" y="1981200"/>
            <a:ext cx="42291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304800" y="4114800"/>
            <a:ext cx="8610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54080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04810AB2-BB0F-4B60-9981-0024DF51D398}"/>
              </a:ext>
            </a:extLst>
          </p:cNvPr>
          <p:cNvSpPr/>
          <p:nvPr/>
        </p:nvSpPr>
        <p:spPr>
          <a:xfrm>
            <a:off x="690626" y="1346947"/>
            <a:ext cx="7667244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AC0F8574-A56D-498F-8234-75293F49840C}"/>
              </a:ext>
            </a:extLst>
          </p:cNvPr>
          <p:cNvSpPr/>
          <p:nvPr/>
        </p:nvSpPr>
        <p:spPr>
          <a:xfrm>
            <a:off x="690626" y="4282763"/>
            <a:ext cx="7667244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112F0803-40BB-41D1-BAC6-2DCEDA3BE116}"/>
              </a:ext>
            </a:extLst>
          </p:cNvPr>
          <p:cNvSpPr/>
          <p:nvPr/>
        </p:nvSpPr>
        <p:spPr>
          <a:xfrm>
            <a:off x="690626" y="1484779"/>
            <a:ext cx="7667244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7" name="Group 13">
            <a:extLst>
              <a:ext uri="{FF2B5EF4-FFF2-40B4-BE49-F238E27FC236}">
                <a16:creationId xmlns:a16="http://schemas.microsoft.com/office/drawing/2014/main" xmlns="" id="{AE9F1C71-DDB2-4B81-B575-B8D7651CFDB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234238" y="4106863"/>
            <a:ext cx="914400" cy="914400"/>
            <a:chOff x="9685338" y="4460675"/>
            <a:chExt cx="1080904" cy="1080902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xmlns="" id="{688C8FEC-F3EE-403E-A7DC-1AA763FEAA2A}"/>
                </a:ext>
              </a:extLst>
            </p:cNvPr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15">
              <a:extLst>
                <a:ext uri="{FF2B5EF4-FFF2-40B4-BE49-F238E27FC236}">
                  <a16:creationId xmlns:a16="http://schemas.microsoft.com/office/drawing/2014/main" xmlns="" id="{AB48552B-8BF7-4736-BBEB-14E866CAC3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4179" y="4569516"/>
              <a:ext cx="863222" cy="863220"/>
            </a:xfrm>
            <a:prstGeom prst="ellipse">
              <a:avLst/>
            </a:prstGeom>
            <a:noFill/>
            <a:ln w="25400" algn="ctr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9pPr>
            </a:lstStyle>
            <a:p>
              <a:pPr defTabSz="457200">
                <a:defRPr/>
              </a:pPr>
              <a:endParaRPr lang="en-US" alt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475220" cy="3035808"/>
          </a:xfrm>
        </p:spPr>
        <p:txBody>
          <a:bodyPr>
            <a:noAutofit/>
          </a:bodyPr>
          <a:lstStyle>
            <a:lvl1pPr algn="l">
              <a:lnSpc>
                <a:spcPct val="85000"/>
              </a:lnSpc>
              <a:defRPr sz="6600" b="1" cap="none" baseline="0">
                <a:blipFill dpi="0" rotWithShape="1">
                  <a:blip r:embed="rId3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4389120"/>
            <a:ext cx="5918454" cy="1069848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xmlns="" id="{A4842385-83DF-43AB-BF11-68801233E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94B6D2">
                  <a:lumMod val="50000"/>
                </a:srgbClr>
              </a:solidFill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xmlns="" id="{15CC7BB3-2CDF-4B0A-9CF1-6E7BD482D2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94B6D2">
                  <a:lumMod val="50000"/>
                </a:srgbClr>
              </a:solidFill>
            </a:endParaRP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xmlns="" id="{3D1285A5-F5CE-46DB-A867-D9B066018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243763" y="4227513"/>
            <a:ext cx="895350" cy="639762"/>
          </a:xfrm>
        </p:spPr>
        <p:txBody>
          <a:bodyPr/>
          <a:lstStyle>
            <a:lvl1pPr>
              <a:defRPr sz="2800" b="1"/>
            </a:lvl1pPr>
          </a:lstStyle>
          <a:p>
            <a:pPr>
              <a:defRPr/>
            </a:pPr>
            <a:fld id="{38D5C382-C5BB-4C33-836B-3B920604074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572704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11F4AB0-D23A-4495-9CA7-873155EB8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94B6D2">
                  <a:lumMod val="50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7E55B0F-74C3-42EF-8CCE-A271004C08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94B6D2">
                  <a:lumMod val="5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23EC2E5-FCF5-4B74-9ED5-BC999024E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069DEF-482F-44EF-A3DD-E8BDA60694D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67518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CE641FA7-45FB-417F-8A56-196F73523A5D}"/>
              </a:ext>
            </a:extLst>
          </p:cNvPr>
          <p:cNvSpPr/>
          <p:nvPr/>
        </p:nvSpPr>
        <p:spPr>
          <a:xfrm>
            <a:off x="0" y="4917989"/>
            <a:ext cx="9144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5" name="Group 10">
            <a:extLst>
              <a:ext uri="{FF2B5EF4-FFF2-40B4-BE49-F238E27FC236}">
                <a16:creationId xmlns:a16="http://schemas.microsoft.com/office/drawing/2014/main" xmlns="" id="{170507AC-AEF9-4ED9-9246-D11950A3425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3413" y="2430463"/>
            <a:ext cx="914400" cy="914400"/>
            <a:chOff x="9685338" y="4460675"/>
            <a:chExt cx="1080904" cy="1080902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xmlns="" id="{E67CB7E4-5403-404D-B4B9-2CEE52A8F046}"/>
                </a:ext>
              </a:extLst>
            </p:cNvPr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7" name="Oval 13">
              <a:extLst>
                <a:ext uri="{FF2B5EF4-FFF2-40B4-BE49-F238E27FC236}">
                  <a16:creationId xmlns:a16="http://schemas.microsoft.com/office/drawing/2014/main" xmlns="" id="{90955BE6-777B-438F-BE1F-E8F4DC6D11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4179" y="4569516"/>
              <a:ext cx="863222" cy="863220"/>
            </a:xfrm>
            <a:prstGeom prst="ellipse">
              <a:avLst/>
            </a:prstGeom>
            <a:noFill/>
            <a:ln w="25400" algn="ctr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9pPr>
            </a:lstStyle>
            <a:p>
              <a:pPr defTabSz="457200">
                <a:defRPr/>
              </a:pPr>
              <a:endParaRPr lang="en-US" alt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1225296"/>
            <a:ext cx="6960870" cy="3520440"/>
          </a:xfrm>
        </p:spPr>
        <p:txBody>
          <a:bodyPr/>
          <a:lstStyle>
            <a:lvl1pPr>
              <a:lnSpc>
                <a:spcPct val="85000"/>
              </a:lnSpc>
              <a:defRPr sz="66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0" y="5020056"/>
            <a:ext cx="6789420" cy="1066800"/>
          </a:xfrm>
        </p:spPr>
        <p:txBody>
          <a:bodyPr>
            <a:normAutofit/>
          </a:bodyPr>
          <a:lstStyle>
            <a:lvl1pPr marL="0" indent="0">
              <a:buNone/>
              <a:defRPr sz="18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xmlns="" id="{AD224352-6517-4031-B849-23FA34A56CE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445250" y="6272213"/>
            <a:ext cx="1982788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en-GB" altLang="en-US">
              <a:solidFill>
                <a:srgbClr val="94B6D2">
                  <a:lumMod val="50000"/>
                </a:srgbClr>
              </a:solidFill>
            </a:endParaRP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xmlns="" id="{AAFD44FD-1B03-4D65-856E-55D70CB63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24013" y="6281738"/>
            <a:ext cx="4745037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en-GB" altLang="en-US">
              <a:solidFill>
                <a:srgbClr val="94B6D2">
                  <a:lumMod val="50000"/>
                </a:srgbClr>
              </a:solidFill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xmlns="" id="{6769E0F6-7AAF-4A44-A093-6E237C0EA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6113" y="2508250"/>
            <a:ext cx="890587" cy="720725"/>
          </a:xfrm>
        </p:spPr>
        <p:txBody>
          <a:bodyPr/>
          <a:lstStyle>
            <a:lvl1pPr>
              <a:defRPr sz="2800"/>
            </a:lvl1pPr>
          </a:lstStyle>
          <a:p>
            <a:pPr>
              <a:defRPr/>
            </a:pPr>
            <a:fld id="{CB64BA7D-E61F-4B19-A997-4879A79D775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83899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2218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E8D58ACD-35F9-4205-9122-499C7EF10C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94B6D2">
                  <a:lumMod val="50000"/>
                </a:srgb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B6D07C24-ECC2-48BC-A4A6-E4BCE5163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94B6D2">
                  <a:lumMod val="50000"/>
                </a:srgb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4C73F57A-5628-42C5-A939-63441E95D6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20EFB-E861-4129-A5B2-D9CEBBF1388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77847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0793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0793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xmlns="" id="{FF30DF85-C2BD-449B-A120-FDF433E937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94B6D2">
                  <a:lumMod val="50000"/>
                </a:srgbClr>
              </a:solidFill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xmlns="" id="{4FBF6265-54AF-4169-9828-393DC4A87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94B6D2">
                  <a:lumMod val="50000"/>
                </a:srgbClr>
              </a:solidFill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="" id="{AA9EFCC7-B95D-4D0A-ACEE-67F969F64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2C0AF-19B5-4513-BB36-BB5844DF9DF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6477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xmlns="" id="{9233523D-0094-44D7-A8C1-18F38B1C0D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94B6D2">
                  <a:lumMod val="50000"/>
                </a:srgbClr>
              </a:solidFill>
            </a:endParaRP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="" id="{4BBE358A-C514-4D15-A4B9-32B799F96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94B6D2">
                  <a:lumMod val="50000"/>
                </a:srgbClr>
              </a:solidFill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E5B6EF37-D37E-4105-98EA-2A3DAF362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177C77-7259-4819-822A-49C1027D876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43068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xmlns="" id="{1AA90CAA-EA9D-4B92-B873-96440FED0F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94B6D2">
                  <a:lumMod val="50000"/>
                </a:srgbClr>
              </a:solidFill>
            </a:endParaRP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12BCEF4F-7038-4AD1-89CF-CBB557F59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94B6D2">
                  <a:lumMod val="50000"/>
                </a:srgbClr>
              </a:solidFill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C9D9819D-4664-4BEB-9422-EB8619AEC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5DE8F-7784-403F-93DE-59449D4D0E3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3815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0AAB8-7D5F-4B34-9351-7CBEC7F13E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6119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861B7133-7700-425D-A5F1-14A4212A5081}"/>
              </a:ext>
            </a:extLst>
          </p:cNvPr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6" name="Group 10">
            <a:extLst>
              <a:ext uri="{FF2B5EF4-FFF2-40B4-BE49-F238E27FC236}">
                <a16:creationId xmlns:a16="http://schemas.microsoft.com/office/drawing/2014/main" xmlns="" id="{F0F038F9-0ED5-4654-A7E8-839863782B13}"/>
              </a:ext>
            </a:extLst>
          </p:cNvPr>
          <p:cNvGrpSpPr>
            <a:grpSpLocks/>
          </p:cNvGrpSpPr>
          <p:nvPr/>
        </p:nvGrpSpPr>
        <p:grpSpPr bwMode="auto">
          <a:xfrm>
            <a:off x="8523288" y="6254750"/>
            <a:ext cx="392112" cy="393700"/>
            <a:chOff x="8532189" y="5068824"/>
            <a:chExt cx="393192" cy="393192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xmlns="" id="{6D38FF56-9010-48D5-887A-560E5BB9A3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8" name="Oval 13">
              <a:extLst>
                <a:ext uri="{FF2B5EF4-FFF2-40B4-BE49-F238E27FC236}">
                  <a16:creationId xmlns:a16="http://schemas.microsoft.com/office/drawing/2014/main" xmlns="" id="{467F7047-C8F0-44DD-BE8D-783F254D82E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568802" y="5105290"/>
              <a:ext cx="319967" cy="320261"/>
            </a:xfrm>
            <a:prstGeom prst="ellipse">
              <a:avLst/>
            </a:prstGeom>
            <a:noFill/>
            <a:ln w="12700" algn="ctr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9pPr>
            </a:lstStyle>
            <a:p>
              <a:pPr defTabSz="457200">
                <a:defRPr/>
              </a:pPr>
              <a:endParaRPr lang="en-US" alt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/>
          <a:lstStyle>
            <a:lvl1pPr>
              <a:defRPr sz="28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85800"/>
            <a:ext cx="5033772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xmlns="" id="{C9804025-DBBC-4522-9692-75C7F588A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94B6D2">
                  <a:lumMod val="50000"/>
                </a:srgbClr>
              </a:solidFill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xmlns="" id="{A3909D47-6C6E-4130-8015-81E41C63C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94B6D2">
                  <a:lumMod val="50000"/>
                </a:srgbClr>
              </a:solidFill>
            </a:endParaRP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xmlns="" id="{ACE066B7-FF9F-4293-A07F-99DE47D6C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33AA4-D79E-45A2-9E39-A82EC57EA4B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209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635AE0A-AFCE-4C7E-9512-5B216C17AC8A}"/>
              </a:ext>
            </a:extLst>
          </p:cNvPr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6" name="Group 10">
            <a:extLst>
              <a:ext uri="{FF2B5EF4-FFF2-40B4-BE49-F238E27FC236}">
                <a16:creationId xmlns:a16="http://schemas.microsoft.com/office/drawing/2014/main" xmlns="" id="{BC79BC38-1649-4B4B-BBBC-01B848B1831A}"/>
              </a:ext>
            </a:extLst>
          </p:cNvPr>
          <p:cNvGrpSpPr>
            <a:grpSpLocks/>
          </p:cNvGrpSpPr>
          <p:nvPr/>
        </p:nvGrpSpPr>
        <p:grpSpPr bwMode="auto">
          <a:xfrm>
            <a:off x="8523288" y="6254750"/>
            <a:ext cx="392112" cy="393700"/>
            <a:chOff x="8532189" y="5068824"/>
            <a:chExt cx="393192" cy="393192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xmlns="" id="{8F9004DD-4927-4339-9EDE-3D368B56457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8" name="Oval 13">
              <a:extLst>
                <a:ext uri="{FF2B5EF4-FFF2-40B4-BE49-F238E27FC236}">
                  <a16:creationId xmlns:a16="http://schemas.microsoft.com/office/drawing/2014/main" xmlns="" id="{B1E7D5F3-CFEB-41F7-A144-C41B8C83062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568802" y="5105290"/>
              <a:ext cx="319967" cy="320261"/>
            </a:xfrm>
            <a:prstGeom prst="ellipse">
              <a:avLst/>
            </a:prstGeom>
            <a:noFill/>
            <a:ln w="12700" algn="ctr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9pPr>
            </a:lstStyle>
            <a:p>
              <a:pPr defTabSz="457200">
                <a:defRPr/>
              </a:pPr>
              <a:endParaRPr lang="en-US" alt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/>
          <a:lstStyle>
            <a:lvl1pPr>
              <a:defRPr sz="28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6227805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7">
            <a:extLst>
              <a:ext uri="{FF2B5EF4-FFF2-40B4-BE49-F238E27FC236}">
                <a16:creationId xmlns:a16="http://schemas.microsoft.com/office/drawing/2014/main" xmlns="" id="{82D28AB7-AA3D-4F71-B204-3599A08905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94B6D2">
                  <a:lumMod val="50000"/>
                </a:srgbClr>
              </a:solidFill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xmlns="" id="{DCC4C2AC-474B-44F4-986F-97440E1DB8D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9D681-A42E-43DC-8DC1-8D176D45ED0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3729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B19F528-842D-4191-A032-32F144E68A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94B6D2">
                  <a:lumMod val="50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2E9E1DA-4225-4E97-AD87-D42B50095C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94B6D2">
                  <a:lumMod val="5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E350E78-A1F6-4250-B860-DB9D8D741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B9764-4E6B-492B-823B-B5F685F1202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08115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533400"/>
            <a:ext cx="1914525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0" y="533400"/>
            <a:ext cx="5629275" cy="5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B6434B0-6A1D-43CF-80FE-BC8A02B534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94B6D2">
                  <a:lumMod val="50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C82486C-3758-45E2-9FE0-452CEEA0D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94B6D2">
                  <a:lumMod val="5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CCC95C7-457D-4418-B079-36723FA102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32BF6-5CB5-42E4-85E0-FFD940925A0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02316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04ED74F-5B61-45E9-90E9-7CD49745D4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94B6D2">
                  <a:lumMod val="50000"/>
                </a:srgb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4881C797-060A-4475-9200-ADE111021E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94B6D2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172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A2B11744-785D-45AF-B72A-75452408CA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4294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4438F901-9E53-4964-A15F-51DD20E8A0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1637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05C3F-48FB-47F7-AEE0-57E0AF92FB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9261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37AF29D5-C852-4304-9C6F-6135E03E94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957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0C511-332A-4214-AFEA-874FB69DB9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929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2E19D3-5582-4691-BCF2-54BE1D7B4D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8763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white"/>
              </a:solidFill>
              <a:latin typeface="Tahoma" charset="0"/>
            </a:endParaRPr>
          </a:p>
        </p:txBody>
      </p:sp>
      <p:sp>
        <p:nvSpPr>
          <p:cNvPr id="6" name="Freeform 1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2147483646 w 5760"/>
              <a:gd name="T3" fmla="*/ 0 h 528"/>
              <a:gd name="T4" fmla="*/ 2147483646 w 5760"/>
              <a:gd name="T5" fmla="*/ 1330642500 h 528"/>
              <a:gd name="T6" fmla="*/ 20913987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white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white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white"/>
                </a:solidFill>
              </a:defRPr>
            </a:lvl1pPr>
            <a:extLst/>
          </a:lstStyle>
          <a:p>
            <a:pPr>
              <a:defRPr/>
            </a:pPr>
            <a:fld id="{91374521-DD63-4B5F-A17A-793117B072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222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black"/>
              </a:solidFill>
              <a:latin typeface="Tahoma" charset="0"/>
            </a:endParaRPr>
          </a:p>
        </p:txBody>
      </p:sp>
      <p:sp>
        <p:nvSpPr>
          <p:cNvPr id="1027" name="Freeform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2147483646 w 5760"/>
              <a:gd name="T3" fmla="*/ 0 h 528"/>
              <a:gd name="T4" fmla="*/ 2147483646 w 5760"/>
              <a:gd name="T5" fmla="*/ 1330642500 h 528"/>
              <a:gd name="T6" fmla="*/ 20913987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prstClr val="black"/>
                </a:solidFill>
                <a:latin typeface="Tahoma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prstClr val="black"/>
                </a:solidFill>
                <a:latin typeface="Tahoma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prstClr val="black"/>
                </a:solidFill>
                <a:latin typeface="Tahoma" charset="0"/>
              </a:defRPr>
            </a:lvl1pPr>
            <a:extLst/>
          </a:lstStyle>
          <a:p>
            <a:pPr>
              <a:defRPr/>
            </a:pPr>
            <a:fld id="{2C50B432-FAC2-4FAC-B210-BC738892C5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79" r:id="rId2"/>
    <p:sldLayoutId id="2147483785" r:id="rId3"/>
    <p:sldLayoutId id="2147483786" r:id="rId4"/>
    <p:sldLayoutId id="2147483787" r:id="rId5"/>
    <p:sldLayoutId id="2147483788" r:id="rId6"/>
    <p:sldLayoutId id="2147483780" r:id="rId7"/>
    <p:sldLayoutId id="2147483789" r:id="rId8"/>
    <p:sldLayoutId id="2147483790" r:id="rId9"/>
    <p:sldLayoutId id="2147483781" r:id="rId10"/>
    <p:sldLayoutId id="2147483782" r:id="rId11"/>
    <p:sldLayoutId id="214748379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anose="05040102010807070707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anose="020B0604030504040204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anose="05020102010507070707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1">
            <a:extLst>
              <a:ext uri="{FF2B5EF4-FFF2-40B4-BE49-F238E27FC236}">
                <a16:creationId xmlns:a16="http://schemas.microsoft.com/office/drawing/2014/main" xmlns="" id="{F9F1AC35-506B-4B98-89A1-3C1CD5EFF37E}"/>
              </a:ext>
            </a:extLst>
          </p:cNvPr>
          <p:cNvGrpSpPr>
            <a:grpSpLocks/>
          </p:cNvGrpSpPr>
          <p:nvPr/>
        </p:nvGrpSpPr>
        <p:grpSpPr bwMode="auto">
          <a:xfrm>
            <a:off x="8523288" y="6254750"/>
            <a:ext cx="392112" cy="393700"/>
            <a:chOff x="8532189" y="5068824"/>
            <a:chExt cx="393192" cy="393192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xmlns="" id="{55C72104-02C4-45E5-BE14-FE26BE602D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1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35" name="Oval 8">
              <a:extLst>
                <a:ext uri="{FF2B5EF4-FFF2-40B4-BE49-F238E27FC236}">
                  <a16:creationId xmlns:a16="http://schemas.microsoft.com/office/drawing/2014/main" xmlns="" id="{929292B1-D131-4CEF-A210-20584CB767A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568802" y="5105290"/>
              <a:ext cx="319967" cy="320261"/>
            </a:xfrm>
            <a:prstGeom prst="ellipse">
              <a:avLst/>
            </a:prstGeom>
            <a:noFill/>
            <a:ln w="12700" algn="ctr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rebuchet MS" panose="020B0603020202020204" pitchFamily="34" charset="0"/>
                </a:defRPr>
              </a:lvl9pPr>
            </a:lstStyle>
            <a:p>
              <a:pPr defTabSz="457200">
                <a:defRPr/>
              </a:pPr>
              <a:endParaRPr lang="en-US" alt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6A162E43-DDBA-4F83-AD52-E7403EE2BF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84188"/>
            <a:ext cx="7772400" cy="16097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xmlns="" id="{2DD1617F-682C-485D-87C1-02DC6674FA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120900"/>
            <a:ext cx="7772400" cy="405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F7A5574-B703-49AD-AF6A-75FFB76570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992813" y="6272213"/>
            <a:ext cx="2454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schemeClr val="accent1">
                    <a:lumMod val="50000"/>
                  </a:schemeClr>
                </a:solidFill>
                <a:latin typeface="+mn-lt"/>
              </a:defRPr>
            </a:lvl1pPr>
          </a:lstStyle>
          <a:p>
            <a:pPr defTabSz="457200">
              <a:defRPr/>
            </a:pPr>
            <a:endParaRPr lang="en-GB" altLang="en-US">
              <a:solidFill>
                <a:srgbClr val="94B6D2">
                  <a:lumMod val="50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8B24A41-8846-43A1-8CF6-E2A26EA650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85800" y="6272213"/>
            <a:ext cx="4745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schemeClr val="accent1">
                    <a:lumMod val="50000"/>
                  </a:schemeClr>
                </a:solidFill>
                <a:latin typeface="+mn-lt"/>
              </a:defRPr>
            </a:lvl1pPr>
          </a:lstStyle>
          <a:p>
            <a:pPr defTabSz="457200">
              <a:defRPr/>
            </a:pPr>
            <a:endParaRPr lang="en-GB" altLang="en-US">
              <a:solidFill>
                <a:srgbClr val="94B6D2">
                  <a:lumMod val="5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517F4C4-3DDB-436D-B095-EEEFAF33F2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3600" y="6272213"/>
            <a:ext cx="4794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100" b="1" spc="-70" baseline="0">
                <a:solidFill>
                  <a:srgbClr val="FFFFFF"/>
                </a:solidFill>
                <a:latin typeface="+mn-lt"/>
              </a:defRPr>
            </a:lvl1pPr>
          </a:lstStyle>
          <a:p>
            <a:pPr defTabSz="457200">
              <a:defRPr/>
            </a:pPr>
            <a:fld id="{6312AABB-4F8D-48ED-A028-5B5DDB45DF73}" type="slidenum">
              <a:rPr lang="en-US"/>
              <a:pPr defTabSz="457200"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453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  <p:sldLayoutId id="2147483804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b="1" kern="1200">
          <a:blipFill>
            <a:blip r:embed="rId15"/>
            <a:tile tx="6350" ty="-127000" sx="65000" sy="64000" flip="none" algn="tl"/>
          </a:blip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b="1">
          <a:solidFill>
            <a:schemeClr val="tx1"/>
          </a:solidFill>
          <a:latin typeface="Georgia" panose="02040502050405020303" pitchFamily="18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b="1">
          <a:solidFill>
            <a:schemeClr val="tx1"/>
          </a:solidFill>
          <a:latin typeface="Georgia" panose="02040502050405020303" pitchFamily="18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b="1">
          <a:solidFill>
            <a:schemeClr val="tx1"/>
          </a:solidFill>
          <a:latin typeface="Georgia" panose="02040502050405020303" pitchFamily="18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b="1">
          <a:solidFill>
            <a:schemeClr val="tx1"/>
          </a:solidFill>
          <a:latin typeface="Georgia" panose="02040502050405020303" pitchFamily="18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200" b="1">
          <a:solidFill>
            <a:schemeClr val="tx1"/>
          </a:solidFill>
          <a:latin typeface="Georgia" panose="02040502050405020303" pitchFamily="18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200" b="1">
          <a:solidFill>
            <a:schemeClr val="tx1"/>
          </a:solidFill>
          <a:latin typeface="Georgia" panose="02040502050405020303" pitchFamily="18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200" b="1">
          <a:solidFill>
            <a:schemeClr val="tx1"/>
          </a:solidFill>
          <a:latin typeface="Georgia" panose="02040502050405020303" pitchFamily="18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200" b="1">
          <a:solidFill>
            <a:schemeClr val="tx1"/>
          </a:solidFill>
          <a:latin typeface="Georgia" panose="02040502050405020303" pitchFamily="18" charset="0"/>
        </a:defRPr>
      </a:lvl9pPr>
    </p:titleStyle>
    <p:bodyStyle>
      <a:lvl1pPr marL="182563" indent="-182563" algn="l" rtl="0" eaLnBrk="0" fontAlgn="base" hangingPunct="0">
        <a:lnSpc>
          <a:spcPct val="90000"/>
        </a:lnSpc>
        <a:spcBef>
          <a:spcPts val="1200"/>
        </a:spcBef>
        <a:spcAft>
          <a:spcPct val="0"/>
        </a:spcAft>
        <a:buClr>
          <a:schemeClr val="accent1"/>
        </a:buClr>
        <a:buSzPct val="85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563" algn="l" rtl="0" eaLnBrk="0" fontAlgn="base" hangingPunct="0">
        <a:lnSpc>
          <a:spcPct val="90000"/>
        </a:lnSpc>
        <a:spcBef>
          <a:spcPts val="400"/>
        </a:spcBef>
        <a:spcAft>
          <a:spcPts val="200"/>
        </a:spcAft>
        <a:buClr>
          <a:schemeClr val="accent1"/>
        </a:buClr>
        <a:buSzPct val="85000"/>
        <a:buFont typeface="Wingdings" panose="05000000000000000000" pitchFamily="2" charset="2"/>
        <a:buChar char="§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730250" indent="-182563" algn="l" rtl="0" eaLnBrk="0" fontAlgn="base" hangingPunct="0">
        <a:lnSpc>
          <a:spcPct val="90000"/>
        </a:lnSpc>
        <a:spcBef>
          <a:spcPts val="400"/>
        </a:spcBef>
        <a:spcAft>
          <a:spcPts val="200"/>
        </a:spcAft>
        <a:buClr>
          <a:schemeClr val="accent1"/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182563" algn="l" rtl="0" eaLnBrk="0" fontAlgn="base" hangingPunct="0">
        <a:lnSpc>
          <a:spcPct val="90000"/>
        </a:lnSpc>
        <a:spcBef>
          <a:spcPts val="400"/>
        </a:spcBef>
        <a:spcAft>
          <a:spcPts val="200"/>
        </a:spcAft>
        <a:buClr>
          <a:schemeClr val="accent1"/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lnSpc>
          <a:spcPct val="90000"/>
        </a:lnSpc>
        <a:spcBef>
          <a:spcPts val="400"/>
        </a:spcBef>
        <a:spcAft>
          <a:spcPts val="200"/>
        </a:spcAft>
        <a:buClr>
          <a:schemeClr val="accent1"/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49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50.png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51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52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14.png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emedicine.com/cgi-bin/foxweb.exe/makezoom@/em/makezoom?picture=\websites\emedicine\ent\images\Large\814fig1.jpg&amp;template=izoom2" TargetMode="External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53.png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emedicine.com/cgi-bin/foxweb.exe/makezoom@/em/makezoom?picture=\websites\emedicine\ent\images\Large\815fig2.jpg&amp;template=izoom2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7.png"/><Relationship Id="rId5" Type="http://schemas.openxmlformats.org/officeDocument/2006/relationships/oleObject" Target="../embeddings/oleObject8.bin"/><Relationship Id="rId4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9.png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2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www.emedicine.com/cgi-bin/foxweb.exe/makezoom@/em/makezoom?picture=\websites\emedicine\ent\images\Large\234178tnslctm.jpg&amp;template=izoom2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2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2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27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35.png"/><Relationship Id="rId5" Type="http://schemas.openxmlformats.org/officeDocument/2006/relationships/oleObject" Target="../embeddings/oleObject17.bin"/><Relationship Id="rId4" Type="http://schemas.openxmlformats.org/officeDocument/2006/relationships/image" Target="../media/image34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41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42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43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44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45.pn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46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47.png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4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Acute and chronic pharyngitis</a:t>
            </a:r>
            <a:endParaRPr lang="en-GB" sz="5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07" name="Subtitle 2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 eaLnBrk="1" hangingPunct="1"/>
            <a:endParaRPr lang="en-US" altLang="en-US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38200"/>
            <a:ext cx="8229600" cy="5168900"/>
          </a:xfrm>
        </p:spPr>
        <p:txBody>
          <a:bodyPr>
            <a:normAutofit fontScale="92500" lnSpcReduction="10000"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sr-Latn-C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Angina </a:t>
            </a:r>
            <a:r>
              <a:rPr lang="sr-Latn-C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catarrhalis</a:t>
            </a:r>
            <a:r>
              <a:rPr lang="sr-Latn-C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enlarged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hyperemic, succulent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tonsils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hyperemic anterior and posterior palatal arches.</a:t>
            </a:r>
            <a:endParaRPr lang="sr-Latn-C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sr-Latn-C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Angina </a:t>
            </a:r>
            <a:r>
              <a:rPr lang="sr-Latn-C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lacunaris</a:t>
            </a:r>
            <a:r>
              <a:rPr lang="sr-Latn-C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above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yellowish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fibrinous plugs in lacunae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expressed by pressure.</a:t>
            </a:r>
            <a:endParaRPr lang="sr-Latn-C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sr-Latn-C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Angina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folli</a:t>
            </a:r>
            <a:r>
              <a:rPr lang="sr-Latn-C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cularis</a:t>
            </a:r>
            <a:r>
              <a:rPr lang="sr-Latn-C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similar as above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empty lacunae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yellowish plugs located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subepithelially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cover tonsillar lymph follicles</a:t>
            </a:r>
            <a:r>
              <a:rPr lang="sr-Latn-C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sr-Latn-C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Angina </a:t>
            </a:r>
            <a:r>
              <a:rPr lang="sr-Latn-C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confluens</a:t>
            </a:r>
            <a:r>
              <a:rPr lang="sr-Latn-C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large part of the tonsil is covered with yellowish deposits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without any order</a:t>
            </a:r>
            <a:r>
              <a:rPr lang="sr-Latn-C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sr-Latn-C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Angina </a:t>
            </a:r>
            <a:r>
              <a:rPr lang="sr-Latn-C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pseudomembranacea</a:t>
            </a:r>
            <a:r>
              <a:rPr lang="sr-Latn-C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diry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-yellow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adherent deposits cover larger part of the tonsils and palatal arches</a:t>
            </a:r>
            <a:r>
              <a:rPr lang="sr-Latn-C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sr-Latn-C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Angina </a:t>
            </a:r>
            <a:r>
              <a:rPr lang="sr-Latn-C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necroticans</a:t>
            </a:r>
            <a:r>
              <a:rPr lang="sr-Latn-C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tonsils are partly necrotic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partly covered with yellowish deposits</a:t>
            </a:r>
            <a:r>
              <a:rPr lang="sr-Latn-C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GB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xmlns="" id="{2B0945C6-6854-49E4-A2AA-C67D76E911A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381000"/>
            <a:ext cx="8077200" cy="1143000"/>
          </a:xfrm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en-US" altLang="en-US" sz="4000" dirty="0">
                <a:solidFill>
                  <a:srgbClr val="002060"/>
                </a:solidFill>
              </a:rPr>
              <a:t>Lymphoma (non Hodgkin) of the nasopharynx</a:t>
            </a:r>
            <a:endParaRPr lang="en-GB" altLang="en-US" sz="4000" dirty="0">
              <a:solidFill>
                <a:srgbClr val="002060"/>
              </a:solidFill>
            </a:endParaRPr>
          </a:p>
        </p:txBody>
      </p:sp>
      <p:graphicFrame>
        <p:nvGraphicFramePr>
          <p:cNvPr id="27651" name="Object 3">
            <a:extLst>
              <a:ext uri="{FF2B5EF4-FFF2-40B4-BE49-F238E27FC236}">
                <a16:creationId xmlns:a16="http://schemas.microsoft.com/office/drawing/2014/main" xmlns="" id="{BCC9FA0B-BA53-430F-9070-FD75D29F5A5F}"/>
              </a:ext>
            </a:extLst>
          </p:cNvPr>
          <p:cNvGraphicFramePr>
            <a:graphicFrameLocks noGrp="1" noChangeAspect="1"/>
          </p:cNvGraphicFramePr>
          <p:nvPr>
            <p:ph idx="1"/>
          </p:nvPr>
        </p:nvGraphicFramePr>
        <p:xfrm>
          <a:off x="1587500" y="1752600"/>
          <a:ext cx="5967413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87" name="Photo Editor Photo" r:id="rId3" imgW="4571429" imgH="3153215" progId="MSPhotoEd.3">
                  <p:embed/>
                </p:oleObj>
              </mc:Choice>
              <mc:Fallback>
                <p:oleObj name="Photo Editor Photo" r:id="rId3" imgW="4571429" imgH="3153215" progId="MSPhotoEd.3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7500" y="1752600"/>
                        <a:ext cx="5967413" cy="411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24455299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xmlns="" id="{F524B75F-718E-4923-8A2B-6D1107F61ED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534400" cy="1066800"/>
          </a:xfrm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en-US" altLang="en-US" sz="4000" dirty="0">
                <a:solidFill>
                  <a:srgbClr val="002060"/>
                </a:solidFill>
              </a:rPr>
              <a:t>Lymphoma (non Hodgkin) of the nasopharynx – neck metastasis</a:t>
            </a:r>
            <a:endParaRPr lang="en-GB" altLang="en-US" sz="4000" dirty="0">
              <a:solidFill>
                <a:srgbClr val="002060"/>
              </a:solidFill>
            </a:endParaRPr>
          </a:p>
        </p:txBody>
      </p:sp>
      <p:graphicFrame>
        <p:nvGraphicFramePr>
          <p:cNvPr id="28675" name="Object 3">
            <a:extLst>
              <a:ext uri="{FF2B5EF4-FFF2-40B4-BE49-F238E27FC236}">
                <a16:creationId xmlns:a16="http://schemas.microsoft.com/office/drawing/2014/main" xmlns="" id="{ACBD1B7F-1694-43C7-B23D-D2BB8C0D712D}"/>
              </a:ext>
            </a:extLst>
          </p:cNvPr>
          <p:cNvGraphicFramePr>
            <a:graphicFrameLocks noGrp="1" noChangeAspect="1"/>
          </p:cNvGraphicFramePr>
          <p:nvPr>
            <p:ph idx="1"/>
          </p:nvPr>
        </p:nvGraphicFramePr>
        <p:xfrm>
          <a:off x="2362200" y="1828800"/>
          <a:ext cx="4267200" cy="426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11" name="Photo Editor Photo" r:id="rId3" imgW="2409524" imgH="2409524" progId="MSPhotoEd.3">
                  <p:embed/>
                </p:oleObj>
              </mc:Choice>
              <mc:Fallback>
                <p:oleObj name="Photo Editor Photo" r:id="rId3" imgW="2409524" imgH="2409524" progId="MSPhotoEd.3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1828800"/>
                        <a:ext cx="4267200" cy="426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69697298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xmlns="" id="{93EE5C10-2A38-4787-87DD-E0B5E254117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auto">
          <a:xfrm>
            <a:off x="762000" y="1600200"/>
            <a:ext cx="7010400" cy="255270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sr-Latn-CS" altLang="en-US" sz="6000" dirty="0" err="1">
                <a:solidFill>
                  <a:srgbClr val="002060"/>
                </a:solidFill>
              </a:rPr>
              <a:t>Malignant</a:t>
            </a:r>
            <a:r>
              <a:rPr lang="sr-Latn-CS" altLang="en-US" sz="6000" dirty="0">
                <a:solidFill>
                  <a:srgbClr val="002060"/>
                </a:solidFill>
              </a:rPr>
              <a:t> </a:t>
            </a:r>
            <a:r>
              <a:rPr lang="sr-Latn-CS" altLang="en-US" sz="6000" dirty="0" err="1">
                <a:solidFill>
                  <a:srgbClr val="002060"/>
                </a:solidFill>
              </a:rPr>
              <a:t>oropharyngeal</a:t>
            </a:r>
            <a:r>
              <a:rPr lang="sr-Latn-CS" altLang="en-US" sz="6000" dirty="0">
                <a:solidFill>
                  <a:srgbClr val="002060"/>
                </a:solidFill>
              </a:rPr>
              <a:t> </a:t>
            </a:r>
            <a:r>
              <a:rPr lang="sr-Latn-CS" altLang="en-US" sz="6000" dirty="0" err="1">
                <a:solidFill>
                  <a:srgbClr val="002060"/>
                </a:solidFill>
              </a:rPr>
              <a:t>tumors</a:t>
            </a:r>
            <a:endParaRPr lang="en-GB" altLang="en-US" sz="6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981671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>
            <a:extLst>
              <a:ext uri="{FF2B5EF4-FFF2-40B4-BE49-F238E27FC236}">
                <a16:creationId xmlns:a16="http://schemas.microsoft.com/office/drawing/2014/main" xmlns="" id="{BB7E331C-14A6-4319-9C0B-2B5F7D429ED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90600" y="1066800"/>
            <a:ext cx="6705600" cy="4343400"/>
          </a:xfrm>
        </p:spPr>
        <p:txBody>
          <a:bodyPr rtlCol="0">
            <a:normAutofit/>
          </a:bodyPr>
          <a:lstStyle/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Due to </a:t>
            </a:r>
            <a:r>
              <a:rPr lang="en-US" altLang="en-US" sz="2800" dirty="0" smtClean="0">
                <a:solidFill>
                  <a:srgbClr val="FF3399"/>
                </a:solidFill>
                <a:latin typeface="+mj-lt"/>
              </a:rPr>
              <a:t>location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they are divided on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: </a:t>
            </a:r>
            <a:endParaRPr lang="sr-Latn-CS" altLang="en-US" sz="2400" dirty="0">
              <a:solidFill>
                <a:schemeClr val="folHlink"/>
              </a:solidFill>
              <a:latin typeface="+mj-lt"/>
            </a:endParaRPr>
          </a:p>
          <a:p>
            <a:pPr lvl="1" indent="-182880" algn="just" eaLnBrk="1" fontAlgn="auto" hangingPunct="1">
              <a:defRPr/>
            </a:pPr>
            <a:r>
              <a:rPr lang="en-US" altLang="en-US" sz="2400" b="1" dirty="0" smtClean="0">
                <a:solidFill>
                  <a:srgbClr val="F7B615"/>
                </a:solidFill>
                <a:latin typeface="Georgia" panose="02040502050405020303"/>
              </a:rPr>
              <a:t>Tumors of the soft palate</a:t>
            </a:r>
            <a:endParaRPr lang="sr-Latn-CS" altLang="en-US" sz="2400" b="1" dirty="0">
              <a:solidFill>
                <a:schemeClr val="hlink"/>
              </a:solidFill>
              <a:latin typeface="+mj-lt"/>
            </a:endParaRPr>
          </a:p>
          <a:p>
            <a:pPr lvl="1" indent="-182880" algn="just" eaLnBrk="1" fontAlgn="auto" hangingPunct="1">
              <a:defRPr/>
            </a:pPr>
            <a:r>
              <a:rPr lang="en-US" altLang="en-US" sz="2400" b="1" dirty="0">
                <a:solidFill>
                  <a:srgbClr val="F7B615"/>
                </a:solidFill>
                <a:latin typeface="Georgia" panose="02040502050405020303"/>
              </a:rPr>
              <a:t>Tumors of the </a:t>
            </a:r>
            <a:r>
              <a:rPr lang="sr-Latn-CS" altLang="en-US" sz="2400" b="1" dirty="0" smtClean="0">
                <a:solidFill>
                  <a:srgbClr val="F7B615"/>
                </a:solidFill>
                <a:latin typeface="Georgia" panose="02040502050405020303"/>
              </a:rPr>
              <a:t>uvul</a:t>
            </a:r>
            <a:r>
              <a:rPr lang="en-US" altLang="en-US" sz="2400" b="1" dirty="0">
                <a:solidFill>
                  <a:srgbClr val="F7B615"/>
                </a:solidFill>
                <a:latin typeface="Georgia" panose="02040502050405020303"/>
              </a:rPr>
              <a:t>a </a:t>
            </a:r>
            <a:endParaRPr lang="en-US" altLang="en-US" sz="2400" b="1" dirty="0" smtClean="0">
              <a:solidFill>
                <a:srgbClr val="F7B615"/>
              </a:solidFill>
              <a:latin typeface="Georgia" panose="02040502050405020303"/>
            </a:endParaRPr>
          </a:p>
          <a:p>
            <a:pPr lvl="1" indent="-182880" algn="just" eaLnBrk="1" fontAlgn="auto" hangingPunct="1">
              <a:defRPr/>
            </a:pPr>
            <a:r>
              <a:rPr lang="en-US" altLang="en-US" sz="2400" b="1" dirty="0">
                <a:solidFill>
                  <a:srgbClr val="F7B615"/>
                </a:solidFill>
                <a:latin typeface="Georgia" panose="02040502050405020303"/>
              </a:rPr>
              <a:t>Tumors of the </a:t>
            </a:r>
            <a:r>
              <a:rPr lang="sr-Latn-CS" altLang="en-US" sz="2400" b="1" dirty="0" smtClean="0">
                <a:solidFill>
                  <a:srgbClr val="F7B615"/>
                </a:solidFill>
                <a:latin typeface="Georgia" panose="02040502050405020303"/>
              </a:rPr>
              <a:t>palatin</a:t>
            </a:r>
            <a:r>
              <a:rPr lang="en-US" altLang="en-US" sz="2400" b="1" dirty="0">
                <a:solidFill>
                  <a:srgbClr val="F7B615"/>
                </a:solidFill>
                <a:latin typeface="Georgia" panose="02040502050405020303"/>
              </a:rPr>
              <a:t>e</a:t>
            </a:r>
            <a:r>
              <a:rPr lang="sr-Latn-CS" altLang="en-US" sz="2400" b="1" dirty="0">
                <a:solidFill>
                  <a:srgbClr val="F7B615"/>
                </a:solidFill>
                <a:latin typeface="Georgia" panose="02040502050405020303"/>
              </a:rPr>
              <a:t> ton</a:t>
            </a:r>
            <a:r>
              <a:rPr lang="en-US" altLang="en-US" sz="2400" b="1" dirty="0">
                <a:solidFill>
                  <a:srgbClr val="F7B615"/>
                </a:solidFill>
                <a:latin typeface="Georgia" panose="02040502050405020303"/>
              </a:rPr>
              <a:t>s</a:t>
            </a:r>
            <a:r>
              <a:rPr lang="sr-Latn-CS" altLang="en-US" sz="2400" b="1" dirty="0">
                <a:solidFill>
                  <a:srgbClr val="F7B615"/>
                </a:solidFill>
                <a:latin typeface="Georgia" panose="02040502050405020303"/>
              </a:rPr>
              <a:t>il </a:t>
            </a:r>
            <a:endParaRPr lang="en-US" altLang="en-US" sz="2400" b="1" dirty="0" smtClean="0">
              <a:solidFill>
                <a:srgbClr val="F7B615"/>
              </a:solidFill>
              <a:latin typeface="Georgia" panose="02040502050405020303"/>
            </a:endParaRPr>
          </a:p>
          <a:p>
            <a:pPr lvl="1" indent="-182880" algn="just" eaLnBrk="1" fontAlgn="auto" hangingPunct="1">
              <a:defRPr/>
            </a:pPr>
            <a:r>
              <a:rPr lang="en-US" altLang="en-US" sz="2400" b="1" dirty="0">
                <a:solidFill>
                  <a:srgbClr val="F7B615"/>
                </a:solidFill>
                <a:latin typeface="Georgia" panose="02040502050405020303"/>
              </a:rPr>
              <a:t>Tumors of the </a:t>
            </a:r>
            <a:r>
              <a:rPr lang="en-US" altLang="en-US" sz="2400" b="1" dirty="0" smtClean="0">
                <a:solidFill>
                  <a:srgbClr val="F7B615"/>
                </a:solidFill>
                <a:latin typeface="Georgia" panose="02040502050405020303"/>
              </a:rPr>
              <a:t>posterior wall of the oropharynx</a:t>
            </a:r>
            <a:endParaRPr lang="sr-Latn-CS" altLang="en-US" sz="2400" b="1" dirty="0" smtClean="0">
              <a:solidFill>
                <a:schemeClr val="hlink"/>
              </a:solidFill>
              <a:latin typeface="+mj-lt"/>
            </a:endParaRPr>
          </a:p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en-US" altLang="en-US" sz="2800" dirty="0" smtClean="0">
                <a:solidFill>
                  <a:srgbClr val="FF3399"/>
                </a:solidFill>
                <a:latin typeface="+mj-lt"/>
              </a:rPr>
              <a:t>H</a:t>
            </a:r>
            <a:r>
              <a:rPr lang="sr-Latn-CS" altLang="en-US" sz="2800" dirty="0" err="1" smtClean="0">
                <a:solidFill>
                  <a:srgbClr val="FF3399"/>
                </a:solidFill>
                <a:latin typeface="+mj-lt"/>
              </a:rPr>
              <a:t>istolo</a:t>
            </a:r>
            <a:r>
              <a:rPr lang="en-US" altLang="en-US" sz="2800" dirty="0" err="1" smtClean="0">
                <a:solidFill>
                  <a:srgbClr val="FF3399"/>
                </a:solidFill>
                <a:latin typeface="+mj-lt"/>
              </a:rPr>
              <a:t>gically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 they are divided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into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:</a:t>
            </a:r>
          </a:p>
          <a:p>
            <a:pPr lvl="1" indent="-182880" algn="just" eaLnBrk="1" fontAlgn="auto" hangingPunct="1">
              <a:defRPr/>
            </a:pPr>
            <a:r>
              <a:rPr lang="en-US" altLang="en-US" sz="2400" b="1" i="1" dirty="0">
                <a:solidFill>
                  <a:schemeClr val="hlink"/>
                </a:solidFill>
                <a:latin typeface="+mj-lt"/>
              </a:rPr>
              <a:t>c</a:t>
            </a:r>
            <a:r>
              <a:rPr lang="sr-Latn-CS" altLang="en-US" sz="2400" b="1" i="1" dirty="0" err="1" smtClean="0">
                <a:solidFill>
                  <a:schemeClr val="hlink"/>
                </a:solidFill>
                <a:latin typeface="+mj-lt"/>
              </a:rPr>
              <a:t>arcinom</a:t>
            </a:r>
            <a:r>
              <a:rPr lang="en-US" altLang="en-US" sz="2400" b="1" i="1" dirty="0" smtClean="0">
                <a:solidFill>
                  <a:schemeClr val="hlink"/>
                </a:solidFill>
                <a:latin typeface="+mj-lt"/>
              </a:rPr>
              <a:t>as</a:t>
            </a:r>
            <a:endParaRPr lang="sr-Latn-CS" altLang="en-US" sz="2400" b="1" i="1" dirty="0">
              <a:solidFill>
                <a:schemeClr val="hlink"/>
              </a:solidFill>
              <a:latin typeface="+mj-lt"/>
            </a:endParaRPr>
          </a:p>
          <a:p>
            <a:pPr lvl="1" indent="-182880" algn="just" eaLnBrk="1" fontAlgn="auto" hangingPunct="1">
              <a:defRPr/>
            </a:pPr>
            <a:r>
              <a:rPr lang="sr-Latn-CS" altLang="en-US" sz="2400" b="1" i="1" dirty="0" err="1" smtClean="0">
                <a:solidFill>
                  <a:schemeClr val="hlink"/>
                </a:solidFill>
                <a:latin typeface="+mj-lt"/>
              </a:rPr>
              <a:t>non</a:t>
            </a:r>
            <a:r>
              <a:rPr lang="sr-Latn-CS" altLang="en-US" sz="2400" b="1" i="1" dirty="0" smtClean="0">
                <a:solidFill>
                  <a:schemeClr val="hlink"/>
                </a:solidFill>
                <a:latin typeface="+mj-lt"/>
              </a:rPr>
              <a:t> </a:t>
            </a:r>
            <a:r>
              <a:rPr lang="sr-Latn-CS" altLang="en-US" sz="2400" b="1" i="1" dirty="0" err="1" smtClean="0">
                <a:solidFill>
                  <a:schemeClr val="hlink"/>
                </a:solidFill>
                <a:latin typeface="+mj-lt"/>
              </a:rPr>
              <a:t>Hodgkin</a:t>
            </a:r>
            <a:r>
              <a:rPr lang="en-US" altLang="en-US" sz="2400" b="1" i="1" dirty="0" smtClean="0">
                <a:solidFill>
                  <a:schemeClr val="hlink"/>
                </a:solidFill>
                <a:latin typeface="+mj-lt"/>
              </a:rPr>
              <a:t> lymphomas</a:t>
            </a:r>
            <a:endParaRPr lang="en-GB" altLang="en-US" sz="2400" b="1" i="1" dirty="0">
              <a:solidFill>
                <a:schemeClr val="hlink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4883068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xmlns="" id="{CB0F4EA0-FD1B-4560-8DF7-8D84944A8D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50863" y="457200"/>
            <a:ext cx="7772400" cy="1143000"/>
          </a:xfrm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US" altLang="en-US" sz="4800" dirty="0" smtClean="0">
                <a:solidFill>
                  <a:srgbClr val="002060"/>
                </a:solidFill>
              </a:rPr>
              <a:t>Malignant </a:t>
            </a:r>
            <a:r>
              <a:rPr lang="en-US" altLang="en-US" sz="4800" dirty="0" err="1" smtClean="0">
                <a:solidFill>
                  <a:srgbClr val="002060"/>
                </a:solidFill>
              </a:rPr>
              <a:t>yumors</a:t>
            </a:r>
            <a:r>
              <a:rPr lang="en-US" altLang="en-US" sz="4800" dirty="0" smtClean="0">
                <a:solidFill>
                  <a:srgbClr val="002060"/>
                </a:solidFill>
              </a:rPr>
              <a:t> </a:t>
            </a:r>
            <a:r>
              <a:rPr lang="en-US" altLang="en-US" sz="4800" dirty="0">
                <a:solidFill>
                  <a:srgbClr val="002060"/>
                </a:solidFill>
              </a:rPr>
              <a:t>of the soft palate</a:t>
            </a:r>
          </a:p>
        </p:txBody>
      </p:sp>
      <p:sp>
        <p:nvSpPr>
          <p:cNvPr id="66563" name="Rectangle 3">
            <a:extLst>
              <a:ext uri="{FF2B5EF4-FFF2-40B4-BE49-F238E27FC236}">
                <a16:creationId xmlns:a16="http://schemas.microsoft.com/office/drawing/2014/main" xmlns="" id="{C0C90696-9671-4D7F-8B68-57E22D277D8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676400"/>
            <a:ext cx="7848600" cy="4495800"/>
          </a:xfrm>
        </p:spPr>
        <p:txBody>
          <a:bodyPr rtlCol="0">
            <a:normAutofit fontScale="92500"/>
          </a:bodyPr>
          <a:lstStyle/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Divided into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: </a:t>
            </a:r>
            <a:r>
              <a:rPr lang="sr-Latn-CS" altLang="en-US" sz="2400" b="1" dirty="0" smtClean="0">
                <a:solidFill>
                  <a:srgbClr val="FF3399"/>
                </a:solidFill>
                <a:latin typeface="+mj-lt"/>
              </a:rPr>
              <a:t>primar</a:t>
            </a:r>
            <a:r>
              <a:rPr lang="en-US" altLang="en-US" sz="2400" b="1" dirty="0" smtClean="0">
                <a:solidFill>
                  <a:srgbClr val="FF3399"/>
                </a:solidFill>
                <a:latin typeface="+mj-lt"/>
              </a:rPr>
              <a:t>y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and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b="1" dirty="0" smtClean="0">
                <a:solidFill>
                  <a:srgbClr val="FF3399"/>
                </a:solidFill>
                <a:latin typeface="+mj-lt"/>
              </a:rPr>
              <a:t>se</a:t>
            </a:r>
            <a:r>
              <a:rPr lang="en-US" altLang="en-US" sz="2400" b="1" dirty="0" smtClean="0">
                <a:solidFill>
                  <a:srgbClr val="FF3399"/>
                </a:solidFill>
                <a:latin typeface="+mj-lt"/>
              </a:rPr>
              <a:t>co</a:t>
            </a:r>
            <a:r>
              <a:rPr lang="sr-Latn-CS" altLang="en-US" sz="2400" b="1" dirty="0" err="1" smtClean="0">
                <a:solidFill>
                  <a:srgbClr val="FF3399"/>
                </a:solidFill>
                <a:latin typeface="+mj-lt"/>
              </a:rPr>
              <a:t>ndar</a:t>
            </a:r>
            <a:r>
              <a:rPr lang="en-US" altLang="en-US" sz="2400" b="1" dirty="0" smtClean="0">
                <a:solidFill>
                  <a:srgbClr val="FF3399"/>
                </a:solidFill>
                <a:latin typeface="+mj-lt"/>
              </a:rPr>
              <a:t>y</a:t>
            </a:r>
            <a:endParaRPr lang="sr-Latn-CS" altLang="en-US" sz="2400" b="1" dirty="0">
              <a:solidFill>
                <a:srgbClr val="FF3399"/>
              </a:solidFill>
              <a:latin typeface="+mj-lt"/>
            </a:endParaRPr>
          </a:p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sr-Latn-CS" altLang="en-US" sz="2400" b="1" dirty="0" err="1" smtClean="0">
                <a:solidFill>
                  <a:srgbClr val="FF3399"/>
                </a:solidFill>
                <a:latin typeface="+mj-lt"/>
              </a:rPr>
              <a:t>Primar</a:t>
            </a:r>
            <a:r>
              <a:rPr lang="en-US" altLang="en-US" sz="2400" b="1" dirty="0" smtClean="0">
                <a:solidFill>
                  <a:srgbClr val="FF3399"/>
                </a:solidFill>
                <a:latin typeface="+mj-lt"/>
              </a:rPr>
              <a:t>y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– p</a:t>
            </a:r>
            <a:r>
              <a:rPr lang="en-US" altLang="en-US" sz="2400" dirty="0" err="1" smtClean="0">
                <a:solidFill>
                  <a:schemeClr val="folHlink"/>
                </a:solidFill>
                <a:latin typeface="+mj-lt"/>
              </a:rPr>
              <a:t>alatoglossal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 arch and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supraton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s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il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l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ar </a:t>
            </a:r>
            <a:r>
              <a:rPr lang="en-US" altLang="en-US" sz="2400" dirty="0" err="1" smtClean="0">
                <a:solidFill>
                  <a:schemeClr val="folHlink"/>
                </a:solidFill>
                <a:latin typeface="+mj-lt"/>
              </a:rPr>
              <a:t>foss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a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.</a:t>
            </a:r>
          </a:p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sr-Latn-CS" altLang="en-US" sz="2400" b="1" dirty="0" smtClean="0">
                <a:solidFill>
                  <a:srgbClr val="FF3399"/>
                </a:solidFill>
                <a:latin typeface="+mj-lt"/>
              </a:rPr>
              <a:t>Se</a:t>
            </a:r>
            <a:r>
              <a:rPr lang="en-US" altLang="en-US" sz="2400" b="1" dirty="0" smtClean="0">
                <a:solidFill>
                  <a:srgbClr val="FF3399"/>
                </a:solidFill>
                <a:latin typeface="+mj-lt"/>
              </a:rPr>
              <a:t>co</a:t>
            </a:r>
            <a:r>
              <a:rPr lang="sr-Latn-CS" altLang="en-US" sz="2400" b="1" dirty="0" err="1" smtClean="0">
                <a:solidFill>
                  <a:srgbClr val="FF3399"/>
                </a:solidFill>
                <a:latin typeface="+mj-lt"/>
              </a:rPr>
              <a:t>ndar</a:t>
            </a:r>
            <a:r>
              <a:rPr lang="en-US" altLang="en-US" sz="2400" b="1" dirty="0" smtClean="0">
                <a:solidFill>
                  <a:srgbClr val="FF3399"/>
                </a:solidFill>
                <a:latin typeface="+mj-lt"/>
              </a:rPr>
              <a:t>y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-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from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palatin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e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ton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s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il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s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,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nasopharynx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and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oropharynx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posterior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wall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.</a:t>
            </a:r>
            <a:endParaRPr lang="sr-Latn-CS" altLang="en-US" sz="2400" dirty="0">
              <a:solidFill>
                <a:schemeClr val="folHlink"/>
              </a:solidFill>
              <a:latin typeface="+mj-lt"/>
            </a:endParaRPr>
          </a:p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More common in older males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, 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histolo</a:t>
            </a:r>
            <a:r>
              <a:rPr lang="en-US" altLang="en-US" sz="2400" dirty="0" err="1" smtClean="0">
                <a:solidFill>
                  <a:schemeClr val="folHlink"/>
                </a:solidFill>
                <a:latin typeface="+mj-lt"/>
              </a:rPr>
              <a:t>gically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most common is </a:t>
            </a:r>
            <a:r>
              <a:rPr lang="en-US" altLang="en-US" sz="2400" b="1" i="1" dirty="0" smtClean="0">
                <a:solidFill>
                  <a:schemeClr val="hlink"/>
                </a:solidFill>
                <a:latin typeface="+mj-lt"/>
              </a:rPr>
              <a:t>squamous cell carcinoma or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b="1" i="1" dirty="0" err="1" smtClean="0">
                <a:solidFill>
                  <a:schemeClr val="hlink"/>
                </a:solidFill>
                <a:latin typeface="+mj-lt"/>
              </a:rPr>
              <a:t>adeno</a:t>
            </a:r>
            <a:r>
              <a:rPr lang="en-US" altLang="en-US" sz="2400" b="1" i="1" dirty="0" smtClean="0">
                <a:solidFill>
                  <a:schemeClr val="hlink"/>
                </a:solidFill>
                <a:latin typeface="+mj-lt"/>
              </a:rPr>
              <a:t>carcinoma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.</a:t>
            </a:r>
            <a:endParaRPr lang="sr-Latn-CS" altLang="en-US" sz="2400" dirty="0">
              <a:solidFill>
                <a:schemeClr val="folHlink"/>
              </a:solidFill>
              <a:latin typeface="+mj-lt"/>
            </a:endParaRPr>
          </a:p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en-US" altLang="en-US" sz="2800" dirty="0" smtClean="0">
                <a:solidFill>
                  <a:srgbClr val="FF3399"/>
                </a:solidFill>
                <a:latin typeface="+mj-lt"/>
              </a:rPr>
              <a:t>Clinical presentation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– </a:t>
            </a: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throat scratchiness, foreign body feeling, dysphagia, pain, </a:t>
            </a:r>
            <a:r>
              <a:rPr lang="en-US" altLang="en-US" sz="2400" dirty="0" err="1" smtClean="0">
                <a:solidFill>
                  <a:schemeClr val="folHlink"/>
                </a:solidFill>
                <a:latin typeface="+mj-lt"/>
              </a:rPr>
              <a:t>hypernasal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speech, bad breath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.</a:t>
            </a:r>
            <a:endParaRPr lang="sr-Latn-CS" altLang="en-US" sz="2400" dirty="0">
              <a:solidFill>
                <a:schemeClr val="folHlink"/>
              </a:solidFill>
              <a:latin typeface="+mj-lt"/>
            </a:endParaRPr>
          </a:p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sr-Latn-CS" altLang="en-US" sz="2800" dirty="0" err="1">
                <a:solidFill>
                  <a:srgbClr val="FF3399"/>
                </a:solidFill>
                <a:latin typeface="+mj-lt"/>
              </a:rPr>
              <a:t>Diagnosis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–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anamnesis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, ENT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examination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,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biopsy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.</a:t>
            </a:r>
          </a:p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sr-Latn-CS" altLang="en-US" sz="2800" dirty="0" err="1">
                <a:solidFill>
                  <a:srgbClr val="FF3399"/>
                </a:solidFill>
                <a:latin typeface="+mj-lt"/>
              </a:rPr>
              <a:t>Treatment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– </a:t>
            </a: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surgery (in early phase), radio and chemotherapy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.</a:t>
            </a:r>
            <a:endParaRPr lang="en-GB" altLang="en-US" sz="2400" dirty="0">
              <a:solidFill>
                <a:schemeClr val="folHlink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7871841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xmlns="" id="{24C8EF00-4FFF-4868-9540-DDBF6F29DE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422275"/>
            <a:ext cx="7772400" cy="873125"/>
          </a:xfrm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US" altLang="en-US" sz="4800" dirty="0" err="1" smtClean="0">
                <a:solidFill>
                  <a:srgbClr val="002060"/>
                </a:solidFill>
              </a:rPr>
              <a:t>Tonsillar</a:t>
            </a:r>
            <a:r>
              <a:rPr lang="en-US" altLang="en-US" sz="4800" dirty="0" smtClean="0">
                <a:solidFill>
                  <a:srgbClr val="002060"/>
                </a:solidFill>
              </a:rPr>
              <a:t> malignant tumors</a:t>
            </a:r>
            <a:endParaRPr lang="en-GB" altLang="en-US" sz="4800" dirty="0">
              <a:solidFill>
                <a:srgbClr val="002060"/>
              </a:solidFill>
            </a:endParaRPr>
          </a:p>
        </p:txBody>
      </p:sp>
      <p:sp>
        <p:nvSpPr>
          <p:cNvPr id="67587" name="Rectangle 3">
            <a:extLst>
              <a:ext uri="{FF2B5EF4-FFF2-40B4-BE49-F238E27FC236}">
                <a16:creationId xmlns:a16="http://schemas.microsoft.com/office/drawing/2014/main" xmlns="" id="{EF20E3A1-1CE4-45E9-81EB-D8A5DE94930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524000"/>
            <a:ext cx="7848600" cy="5105400"/>
          </a:xfrm>
        </p:spPr>
        <p:txBody>
          <a:bodyPr rtlCol="0">
            <a:normAutofit fontScale="92500" lnSpcReduction="20000"/>
          </a:bodyPr>
          <a:lstStyle/>
          <a:p>
            <a:pPr marL="182880" indent="-182880" algn="just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800" i="1" dirty="0" err="1" smtClean="0">
                <a:solidFill>
                  <a:srgbClr val="002060"/>
                </a:solidFill>
                <a:latin typeface="+mj-lt"/>
              </a:rPr>
              <a:t>Tonsillar</a:t>
            </a:r>
            <a:r>
              <a:rPr lang="en-US" altLang="en-US" sz="4800" i="1" dirty="0" smtClean="0">
                <a:solidFill>
                  <a:srgbClr val="002060"/>
                </a:solidFill>
                <a:latin typeface="+mj-lt"/>
              </a:rPr>
              <a:t> carcinoma</a:t>
            </a:r>
            <a:endParaRPr lang="sr-Latn-CS" altLang="en-US" sz="4800" i="1" dirty="0">
              <a:solidFill>
                <a:srgbClr val="002060"/>
              </a:solidFill>
              <a:latin typeface="+mj-lt"/>
            </a:endParaRPr>
          </a:p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3 times more common than lymphomas, more frequent in males older than 50 years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(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cigarettes and alcohol)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.</a:t>
            </a:r>
            <a:endParaRPr lang="sr-Latn-CS" altLang="en-US" sz="2400" dirty="0">
              <a:solidFill>
                <a:schemeClr val="folHlink"/>
              </a:solidFill>
              <a:latin typeface="+mj-lt"/>
            </a:endParaRPr>
          </a:p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Most common is squamous cell carcinoma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,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less common is basal cell carcinoma and adenocarcinoma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.</a:t>
            </a:r>
            <a:endParaRPr lang="sr-Latn-CS" altLang="en-US" sz="2400" dirty="0">
              <a:solidFill>
                <a:schemeClr val="folHlink"/>
              </a:solidFill>
              <a:latin typeface="+mj-lt"/>
            </a:endParaRPr>
          </a:p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en-US" altLang="en-US" sz="2400" b="1" dirty="0" smtClean="0">
                <a:solidFill>
                  <a:srgbClr val="FF3399"/>
                </a:solidFill>
                <a:latin typeface="+mj-lt"/>
              </a:rPr>
              <a:t>Location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–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upper part of the tonsil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,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early local metastases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.</a:t>
            </a:r>
            <a:endParaRPr lang="sr-Latn-CS" altLang="en-US" sz="2400" dirty="0">
              <a:solidFill>
                <a:schemeClr val="folHlink"/>
              </a:solidFill>
              <a:latin typeface="+mj-lt"/>
            </a:endParaRPr>
          </a:p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en-US" altLang="en-US" sz="2800" dirty="0" smtClean="0">
                <a:solidFill>
                  <a:srgbClr val="FF3399"/>
                </a:solidFill>
                <a:latin typeface="+mj-lt"/>
              </a:rPr>
              <a:t>Clinical presentation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–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depends on location and spreading 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- </a:t>
            </a: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throat scratchiness and irritation, foreign body feeling, dysphagia, later intense pain, </a:t>
            </a:r>
            <a:r>
              <a:rPr lang="en-US" altLang="en-US" sz="2400" dirty="0" err="1">
                <a:solidFill>
                  <a:schemeClr val="folHlink"/>
                </a:solidFill>
                <a:latin typeface="+mj-lt"/>
              </a:rPr>
              <a:t>trismus</a:t>
            </a: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, bad breath, bleeding, cachexia and anemia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.</a:t>
            </a:r>
            <a:endParaRPr lang="sr-Latn-CS" altLang="en-US" sz="2400" dirty="0">
              <a:solidFill>
                <a:schemeClr val="folHlink"/>
              </a:solidFill>
              <a:latin typeface="+mj-lt"/>
            </a:endParaRPr>
          </a:p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en-US" altLang="en-US" sz="2800" dirty="0" smtClean="0">
                <a:solidFill>
                  <a:srgbClr val="FF3399"/>
                </a:solidFill>
                <a:latin typeface="+mj-lt"/>
              </a:rPr>
              <a:t>Diagnosis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–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anamnesis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, ENT 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examination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 (hypertrophic ulcerated tonsil with tissue infiltrations)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, 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biopsy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.</a:t>
            </a:r>
            <a:endParaRPr lang="sr-Latn-CS" altLang="en-US" sz="2400" dirty="0">
              <a:solidFill>
                <a:schemeClr val="folHlink"/>
              </a:solidFill>
              <a:latin typeface="+mj-lt"/>
            </a:endParaRPr>
          </a:p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en-US" altLang="en-US" sz="2800" dirty="0" smtClean="0">
                <a:solidFill>
                  <a:srgbClr val="FF3399"/>
                </a:solidFill>
                <a:latin typeface="+mj-lt"/>
              </a:rPr>
              <a:t>Treatment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– </a:t>
            </a: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surgery and radiotherapy, chemotherapy for UCNT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.</a:t>
            </a:r>
            <a:endParaRPr lang="en-GB" altLang="en-US" sz="2400" dirty="0">
              <a:solidFill>
                <a:schemeClr val="folHlink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75775377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xmlns="" id="{319FED53-65D5-47CB-A785-6FEA78E133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533400"/>
            <a:ext cx="7772400" cy="838200"/>
          </a:xfrm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en-US" altLang="en-US" sz="4000" dirty="0" smtClean="0">
                <a:solidFill>
                  <a:srgbClr val="002060"/>
                </a:solidFill>
              </a:rPr>
              <a:t>Left tonsil squamous cell carcinoma</a:t>
            </a:r>
            <a:endParaRPr lang="en-GB" altLang="en-US" sz="4000" dirty="0">
              <a:solidFill>
                <a:srgbClr val="002060"/>
              </a:solidFill>
            </a:endParaRPr>
          </a:p>
        </p:txBody>
      </p:sp>
      <p:graphicFrame>
        <p:nvGraphicFramePr>
          <p:cNvPr id="33795" name="Object 3">
            <a:extLst>
              <a:ext uri="{FF2B5EF4-FFF2-40B4-BE49-F238E27FC236}">
                <a16:creationId xmlns:a16="http://schemas.microsoft.com/office/drawing/2014/main" xmlns="" id="{8FFBD357-3785-4EA7-B667-7231773FBE16}"/>
              </a:ext>
            </a:extLst>
          </p:cNvPr>
          <p:cNvGraphicFramePr>
            <a:graphicFrameLocks noGrp="1" noChangeAspect="1"/>
          </p:cNvGraphicFramePr>
          <p:nvPr>
            <p:ph idx="1"/>
          </p:nvPr>
        </p:nvGraphicFramePr>
        <p:xfrm>
          <a:off x="2438400" y="1600200"/>
          <a:ext cx="4127500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35" name="Photo Editor Photo" r:id="rId3" imgW="3067478" imgH="3057143" progId="MSPhotoEd.3">
                  <p:embed/>
                </p:oleObj>
              </mc:Choice>
              <mc:Fallback>
                <p:oleObj name="Photo Editor Photo" r:id="rId3" imgW="3067478" imgH="3057143" progId="MSPhotoEd.3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1600200"/>
                        <a:ext cx="4127500" cy="411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90077440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xmlns="" id="{9182D536-25A7-4C6E-AA8D-6FE33BF107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533400"/>
            <a:ext cx="7772400" cy="914400"/>
          </a:xfrm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en-US" altLang="en-US" sz="4000" dirty="0" smtClean="0">
                <a:solidFill>
                  <a:srgbClr val="002060"/>
                </a:solidFill>
              </a:rPr>
              <a:t>Right </a:t>
            </a:r>
            <a:r>
              <a:rPr lang="en-US" altLang="en-US" sz="4000" dirty="0">
                <a:solidFill>
                  <a:srgbClr val="002060"/>
                </a:solidFill>
              </a:rPr>
              <a:t>tonsil squamous cell carcinoma</a:t>
            </a:r>
            <a:endParaRPr lang="en-GB" altLang="en-US" sz="4000" dirty="0">
              <a:solidFill>
                <a:srgbClr val="002060"/>
              </a:solidFill>
            </a:endParaRPr>
          </a:p>
        </p:txBody>
      </p:sp>
      <p:graphicFrame>
        <p:nvGraphicFramePr>
          <p:cNvPr id="34819" name="Object 3">
            <a:extLst>
              <a:ext uri="{FF2B5EF4-FFF2-40B4-BE49-F238E27FC236}">
                <a16:creationId xmlns:a16="http://schemas.microsoft.com/office/drawing/2014/main" xmlns="" id="{7522C82F-486D-4655-B426-F9898111C38A}"/>
              </a:ext>
            </a:extLst>
          </p:cNvPr>
          <p:cNvGraphicFramePr>
            <a:graphicFrameLocks noGrp="1" noChangeAspect="1"/>
          </p:cNvGraphicFramePr>
          <p:nvPr>
            <p:ph idx="1"/>
          </p:nvPr>
        </p:nvGraphicFramePr>
        <p:xfrm>
          <a:off x="1676400" y="1600200"/>
          <a:ext cx="5681663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59" name="Photo Editor Photo" r:id="rId3" imgW="5525271" imgH="4001058" progId="MSPhotoEd.3">
                  <p:embed/>
                </p:oleObj>
              </mc:Choice>
              <mc:Fallback>
                <p:oleObj name="Photo Editor Photo" r:id="rId3" imgW="5525271" imgH="4001058" progId="MSPhotoEd.3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1600200"/>
                        <a:ext cx="5681663" cy="411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2370539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>
            <a:extLst>
              <a:ext uri="{FF2B5EF4-FFF2-40B4-BE49-F238E27FC236}">
                <a16:creationId xmlns:a16="http://schemas.microsoft.com/office/drawing/2014/main" xmlns="" id="{87D10F6C-FA7E-4249-B262-8C7FECDCD7CA}"/>
              </a:ext>
            </a:extLst>
          </p:cNvPr>
          <p:cNvGraphicFramePr>
            <a:graphicFrameLocks noGrp="1" noChangeAspect="1"/>
          </p:cNvGraphicFramePr>
          <p:nvPr>
            <p:ph/>
          </p:nvPr>
        </p:nvGraphicFramePr>
        <p:xfrm>
          <a:off x="2057400" y="1066800"/>
          <a:ext cx="4724400" cy="472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83" name="Photo Editor Photo" r:id="rId3" imgW="3371429" imgH="3371429" progId="MSPhotoEd.3">
                  <p:embed/>
                </p:oleObj>
              </mc:Choice>
              <mc:Fallback>
                <p:oleObj name="Photo Editor Photo" r:id="rId3" imgW="3371429" imgH="3371429" progId="MSPhotoEd.3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1066800"/>
                        <a:ext cx="4724400" cy="472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97435021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xmlns="" id="{9121443B-4A46-4BB8-98FF-3DEBB72FCB0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495300"/>
            <a:ext cx="8534400" cy="5753100"/>
          </a:xfrm>
        </p:spPr>
        <p:txBody>
          <a:bodyPr rtlCol="0">
            <a:normAutofit lnSpcReduction="10000"/>
          </a:bodyPr>
          <a:lstStyle/>
          <a:p>
            <a:pPr marL="182880" indent="-182880" eaLnBrk="1" fontAlgn="auto" hangingPunct="1">
              <a:spcAft>
                <a:spcPts val="0"/>
              </a:spcAft>
              <a:buNone/>
              <a:defRPr/>
            </a:pPr>
            <a:r>
              <a:rPr lang="en-US" altLang="en-US" sz="4400" i="1" dirty="0">
                <a:solidFill>
                  <a:srgbClr val="002060"/>
                </a:solidFill>
                <a:latin typeface="+mj-lt"/>
              </a:rPr>
              <a:t>Non Hodgkin lymphoma of the </a:t>
            </a:r>
            <a:r>
              <a:rPr lang="en-US" altLang="en-US" sz="4400" i="1" dirty="0" smtClean="0">
                <a:solidFill>
                  <a:srgbClr val="002060"/>
                </a:solidFill>
                <a:latin typeface="+mj-lt"/>
              </a:rPr>
              <a:t>tonsil</a:t>
            </a:r>
          </a:p>
          <a:p>
            <a:pPr marL="182880" indent="-182880" eaLnBrk="1" fontAlgn="auto" hangingPunct="1">
              <a:spcAft>
                <a:spcPts val="0"/>
              </a:spcAft>
              <a:buNone/>
              <a:defRPr/>
            </a:pP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Most common oropharyngeal malignancy in children.</a:t>
            </a:r>
          </a:p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Gives early metastases (regional and distant – bones, liver).</a:t>
            </a:r>
          </a:p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sr-Latn-CS" altLang="en-US" sz="2800" dirty="0" err="1">
                <a:solidFill>
                  <a:srgbClr val="FF3399"/>
                </a:solidFill>
                <a:latin typeface="+mj-lt"/>
              </a:rPr>
              <a:t>Clinical</a:t>
            </a:r>
            <a:r>
              <a:rPr lang="sr-Latn-CS" altLang="en-US" sz="2800" dirty="0">
                <a:solidFill>
                  <a:srgbClr val="FF3399"/>
                </a:solidFill>
                <a:latin typeface="+mj-lt"/>
              </a:rPr>
              <a:t> </a:t>
            </a:r>
            <a:r>
              <a:rPr lang="sr-Latn-CS" altLang="en-US" sz="2800" dirty="0" err="1">
                <a:solidFill>
                  <a:srgbClr val="FF3399"/>
                </a:solidFill>
                <a:latin typeface="+mj-lt"/>
              </a:rPr>
              <a:t>presentation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– </a:t>
            </a: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unilateral clogged ear, conductive hearing loss, change in voice quality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.</a:t>
            </a:r>
            <a:endParaRPr lang="sr-Latn-CS" altLang="en-US" sz="2400" dirty="0">
              <a:solidFill>
                <a:schemeClr val="folHlink"/>
              </a:solidFill>
              <a:latin typeface="+mj-lt"/>
            </a:endParaRPr>
          </a:p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sr-Latn-CS" altLang="en-US" sz="2800" dirty="0" err="1">
                <a:solidFill>
                  <a:srgbClr val="FF3399"/>
                </a:solidFill>
                <a:latin typeface="+mj-lt"/>
              </a:rPr>
              <a:t>Diagnosis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–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anamnesis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,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inspection and palpation of the neck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, a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x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i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l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l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a and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ing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u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inum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, 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ENT 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examination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(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enlarged tonsil without ulcerations or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infiltra</a:t>
            </a:r>
            <a:r>
              <a:rPr lang="en-US" altLang="en-US" sz="2400" dirty="0" err="1" smtClean="0">
                <a:solidFill>
                  <a:schemeClr val="folHlink"/>
                </a:solidFill>
                <a:latin typeface="+mj-lt"/>
              </a:rPr>
              <a:t>tions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),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biopsy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, 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l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y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m</a:t>
            </a:r>
            <a:r>
              <a:rPr lang="en-US" altLang="en-US" sz="2400" dirty="0" err="1" smtClean="0">
                <a:solidFill>
                  <a:schemeClr val="folHlink"/>
                </a:solidFill>
                <a:latin typeface="+mj-lt"/>
              </a:rPr>
              <a:t>ph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ogra</a:t>
            </a:r>
            <a:r>
              <a:rPr lang="en-US" altLang="en-US" sz="2400" dirty="0" err="1" smtClean="0">
                <a:solidFill>
                  <a:schemeClr val="folHlink"/>
                </a:solidFill>
                <a:latin typeface="+mj-lt"/>
              </a:rPr>
              <a:t>phy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,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abdomen ultrasound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,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X-ray of the bones, lungs and mediastinum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.</a:t>
            </a:r>
            <a:endParaRPr lang="sr-Latn-CS" altLang="en-US" sz="2400" dirty="0">
              <a:solidFill>
                <a:schemeClr val="folHlink"/>
              </a:solidFill>
              <a:latin typeface="+mj-lt"/>
            </a:endParaRPr>
          </a:p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sr-Latn-CS" altLang="en-US" sz="2800" dirty="0" err="1">
                <a:solidFill>
                  <a:srgbClr val="FF3399"/>
                </a:solidFill>
                <a:latin typeface="+mj-lt"/>
              </a:rPr>
              <a:t>Treatment</a:t>
            </a:r>
            <a:r>
              <a:rPr lang="sr-Latn-CS" altLang="en-US" sz="2800" dirty="0">
                <a:solidFill>
                  <a:srgbClr val="FF3399"/>
                </a:solidFill>
                <a:latin typeface="+mj-lt"/>
              </a:rPr>
              <a:t> 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–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according to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on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c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olo</a:t>
            </a:r>
            <a:r>
              <a:rPr lang="en-US" altLang="en-US" sz="2400" dirty="0" err="1" smtClean="0">
                <a:solidFill>
                  <a:schemeClr val="folHlink"/>
                </a:solidFill>
                <a:latin typeface="+mj-lt"/>
              </a:rPr>
              <a:t>gy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proto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c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ol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:</a:t>
            </a:r>
            <a:endParaRPr lang="sr-Latn-CS" altLang="en-US" sz="2400" dirty="0">
              <a:solidFill>
                <a:schemeClr val="folHlink"/>
              </a:solidFill>
              <a:latin typeface="+mj-lt"/>
            </a:endParaRPr>
          </a:p>
          <a:p>
            <a:pPr lvl="1" indent="-182880" algn="just" eaLnBrk="1" fontAlgn="auto" hangingPunct="1">
              <a:defRPr/>
            </a:pP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Localized phase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–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radiotherapy</a:t>
            </a:r>
            <a:endParaRPr lang="sr-Latn-CS" altLang="en-US" sz="2400" dirty="0">
              <a:solidFill>
                <a:schemeClr val="folHlink"/>
              </a:solidFill>
              <a:latin typeface="+mj-lt"/>
            </a:endParaRPr>
          </a:p>
          <a:p>
            <a:pPr lvl="1" indent="-182880" algn="just" eaLnBrk="1" fontAlgn="auto" hangingPunct="1">
              <a:defRPr/>
            </a:pP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Disseminated phase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–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c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hemot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h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erap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y</a:t>
            </a:r>
            <a:endParaRPr lang="sr-Latn-CS" altLang="en-US" sz="2400" dirty="0">
              <a:solidFill>
                <a:schemeClr val="folHlink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026282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Acute tonsillitis </a:t>
            </a:r>
            <a:r>
              <a:rPr lang="sr-Latn-C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Angina </a:t>
            </a:r>
            <a:r>
              <a:rPr lang="sr-Latn-C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lacunaris</a:t>
            </a:r>
            <a:endParaRPr lang="en-GB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3294063" y="24574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31749" name="Picture 6" descr="Click to see larger picture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752600"/>
            <a:ext cx="5105400" cy="413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xmlns="" id="{F5ADF5FE-A9D7-40EF-B183-DB974A4FFD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457200"/>
            <a:ext cx="8458200" cy="1219200"/>
          </a:xfrm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altLang="en-US" sz="4000" dirty="0" smtClean="0">
                <a:solidFill>
                  <a:srgbClr val="002060"/>
                </a:solidFill>
              </a:rPr>
              <a:t>Neck and parotid metastases </a:t>
            </a:r>
            <a:r>
              <a:rPr lang="sr-Latn-CS" altLang="en-US" sz="4000" dirty="0" smtClean="0">
                <a:solidFill>
                  <a:srgbClr val="002060"/>
                </a:solidFill>
              </a:rPr>
              <a:t>i</a:t>
            </a:r>
            <a:r>
              <a:rPr lang="en-US" altLang="en-US" sz="4000" dirty="0" smtClean="0">
                <a:solidFill>
                  <a:srgbClr val="002060"/>
                </a:solidFill>
              </a:rPr>
              <a:t>n</a:t>
            </a:r>
            <a:r>
              <a:rPr lang="sr-Latn-CS" altLang="en-US" sz="4000" dirty="0" smtClean="0">
                <a:solidFill>
                  <a:srgbClr val="002060"/>
                </a:solidFill>
              </a:rPr>
              <a:t> ton</a:t>
            </a:r>
            <a:r>
              <a:rPr lang="en-US" altLang="en-US" sz="4000" dirty="0" smtClean="0">
                <a:solidFill>
                  <a:srgbClr val="002060"/>
                </a:solidFill>
              </a:rPr>
              <a:t>s</a:t>
            </a:r>
            <a:r>
              <a:rPr lang="sr-Latn-CS" altLang="en-US" sz="4000" dirty="0" err="1" smtClean="0">
                <a:solidFill>
                  <a:srgbClr val="002060"/>
                </a:solidFill>
              </a:rPr>
              <a:t>il</a:t>
            </a:r>
            <a:r>
              <a:rPr lang="en-US" altLang="en-US" sz="4000" dirty="0" smtClean="0">
                <a:solidFill>
                  <a:srgbClr val="002060"/>
                </a:solidFill>
              </a:rPr>
              <a:t> lymphoma</a:t>
            </a:r>
            <a:endParaRPr lang="en-GB" altLang="en-US" sz="4000" dirty="0">
              <a:solidFill>
                <a:srgbClr val="002060"/>
              </a:solidFill>
            </a:endParaRPr>
          </a:p>
        </p:txBody>
      </p:sp>
      <p:graphicFrame>
        <p:nvGraphicFramePr>
          <p:cNvPr id="37891" name="Object 3">
            <a:extLst>
              <a:ext uri="{FF2B5EF4-FFF2-40B4-BE49-F238E27FC236}">
                <a16:creationId xmlns:a16="http://schemas.microsoft.com/office/drawing/2014/main" xmlns="" id="{5CC6F6F3-885E-4460-AA75-75A4D2713B15}"/>
              </a:ext>
            </a:extLst>
          </p:cNvPr>
          <p:cNvGraphicFramePr>
            <a:graphicFrameLocks noGrp="1" noChangeAspect="1"/>
          </p:cNvGraphicFramePr>
          <p:nvPr>
            <p:ph idx="1"/>
          </p:nvPr>
        </p:nvGraphicFramePr>
        <p:xfrm>
          <a:off x="2544763" y="1752600"/>
          <a:ext cx="4054475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07" name="Photo Editor Photo" r:id="rId3" imgW="3153215" imgH="3200000" progId="MSPhotoEd.3">
                  <p:embed/>
                </p:oleObj>
              </mc:Choice>
              <mc:Fallback>
                <p:oleObj name="Photo Editor Photo" r:id="rId3" imgW="3153215" imgH="3200000" progId="MSPhotoEd.3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4763" y="1752600"/>
                        <a:ext cx="4054475" cy="411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87983885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extLst>
              <a:ext uri="{FF2B5EF4-FFF2-40B4-BE49-F238E27FC236}">
                <a16:creationId xmlns:a16="http://schemas.microsoft.com/office/drawing/2014/main" xmlns="" id="{85079D4B-BFAC-4357-B5FC-C2601098A8C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auto">
          <a:xfrm>
            <a:off x="838200" y="1600200"/>
            <a:ext cx="6705600" cy="255270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sr-Latn-CS" altLang="en-US" sz="6000" dirty="0" err="1">
                <a:solidFill>
                  <a:srgbClr val="002060"/>
                </a:solidFill>
              </a:rPr>
              <a:t>Malignant</a:t>
            </a:r>
            <a:r>
              <a:rPr lang="sr-Latn-CS" altLang="en-US" sz="6000" dirty="0">
                <a:solidFill>
                  <a:srgbClr val="002060"/>
                </a:solidFill>
              </a:rPr>
              <a:t> </a:t>
            </a:r>
            <a:r>
              <a:rPr lang="sr-Latn-CS" altLang="en-US" sz="6000" dirty="0" err="1">
                <a:solidFill>
                  <a:srgbClr val="002060"/>
                </a:solidFill>
              </a:rPr>
              <a:t>hypopharyngeal</a:t>
            </a:r>
            <a:r>
              <a:rPr lang="sr-Latn-CS" altLang="en-US" sz="6000" dirty="0">
                <a:solidFill>
                  <a:srgbClr val="002060"/>
                </a:solidFill>
              </a:rPr>
              <a:t> </a:t>
            </a:r>
            <a:r>
              <a:rPr lang="sr-Latn-CS" altLang="en-US" sz="6000" dirty="0" err="1">
                <a:solidFill>
                  <a:srgbClr val="002060"/>
                </a:solidFill>
              </a:rPr>
              <a:t>tumors</a:t>
            </a:r>
            <a:endParaRPr lang="en-GB" altLang="en-US" sz="6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342054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>
            <a:extLst>
              <a:ext uri="{FF2B5EF4-FFF2-40B4-BE49-F238E27FC236}">
                <a16:creationId xmlns:a16="http://schemas.microsoft.com/office/drawing/2014/main" xmlns="" id="{A0C2BE83-D3EB-4A69-945F-213B6D91ABC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09600" y="914400"/>
            <a:ext cx="7772400" cy="5105400"/>
          </a:xfrm>
        </p:spPr>
        <p:txBody>
          <a:bodyPr rtlCol="0">
            <a:normAutofit fontScale="92500" lnSpcReduction="10000"/>
          </a:bodyPr>
          <a:lstStyle/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Most common is </a:t>
            </a:r>
            <a:r>
              <a:rPr lang="en-US" altLang="en-US" sz="2400" b="1" i="1" dirty="0" smtClean="0">
                <a:solidFill>
                  <a:schemeClr val="hlink"/>
                </a:solidFill>
                <a:latin typeface="+mj-lt"/>
              </a:rPr>
              <a:t>squamous cell carcinoma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.</a:t>
            </a:r>
            <a:endParaRPr lang="sr-Latn-CS" altLang="en-US" sz="2400" dirty="0">
              <a:solidFill>
                <a:schemeClr val="folHlink"/>
              </a:solidFill>
              <a:latin typeface="+mj-lt"/>
            </a:endParaRPr>
          </a:p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50%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of pharyngeal malignancies are located in the hypopharynx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.</a:t>
            </a:r>
            <a:endParaRPr lang="sr-Latn-CS" altLang="en-US" sz="2400" dirty="0">
              <a:solidFill>
                <a:schemeClr val="folHlink"/>
              </a:solidFill>
              <a:latin typeface="+mj-lt"/>
            </a:endParaRPr>
          </a:p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sr-Latn-CS" altLang="en-US" sz="2400" u="sng" dirty="0">
                <a:solidFill>
                  <a:schemeClr val="hlink"/>
                </a:solidFill>
                <a:latin typeface="+mj-lt"/>
              </a:rPr>
              <a:t>TNM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classification of </a:t>
            </a:r>
            <a:r>
              <a:rPr lang="en-US" altLang="en-US" sz="2400" dirty="0" err="1" smtClean="0">
                <a:solidFill>
                  <a:schemeClr val="folHlink"/>
                </a:solidFill>
                <a:latin typeface="+mj-lt"/>
              </a:rPr>
              <a:t>hypopharyngeal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en-US" altLang="en-US" sz="2400" dirty="0" err="1" smtClean="0">
                <a:solidFill>
                  <a:schemeClr val="folHlink"/>
                </a:solidFill>
                <a:latin typeface="+mj-lt"/>
              </a:rPr>
              <a:t>carcionomas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introduced in 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1978. </a:t>
            </a:r>
            <a:endParaRPr lang="sr-Latn-CS" altLang="en-US" sz="2400" dirty="0">
              <a:solidFill>
                <a:schemeClr val="folHlink"/>
              </a:solidFill>
              <a:latin typeface="+mj-lt"/>
            </a:endParaRPr>
          </a:p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en-US" altLang="en-US" sz="2400" b="1" dirty="0" smtClean="0">
                <a:solidFill>
                  <a:srgbClr val="FF3399"/>
                </a:solidFill>
                <a:latin typeface="+mj-lt"/>
              </a:rPr>
              <a:t>Location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– 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p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y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riform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sinus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is most common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,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less common is </a:t>
            </a:r>
            <a:r>
              <a:rPr lang="en-US" altLang="en-US" sz="2400" dirty="0" err="1" smtClean="0">
                <a:solidFill>
                  <a:schemeClr val="folHlink"/>
                </a:solidFill>
                <a:latin typeface="+mj-lt"/>
              </a:rPr>
              <a:t>vallecula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,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lingual side of the epiglottis and </a:t>
            </a:r>
            <a:r>
              <a:rPr lang="en-US" altLang="en-US" sz="2400" dirty="0" err="1" smtClean="0">
                <a:solidFill>
                  <a:schemeClr val="folHlink"/>
                </a:solidFill>
                <a:latin typeface="+mj-lt"/>
              </a:rPr>
              <a:t>postcricoid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 region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.</a:t>
            </a:r>
            <a:endParaRPr lang="sr-Latn-CS" altLang="en-US" sz="2400" dirty="0">
              <a:solidFill>
                <a:schemeClr val="folHlink"/>
              </a:solidFill>
              <a:latin typeface="+mj-lt"/>
            </a:endParaRPr>
          </a:p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en-US" altLang="en-US" sz="2400" b="1" dirty="0" smtClean="0">
                <a:solidFill>
                  <a:schemeClr val="hlink"/>
                </a:solidFill>
                <a:latin typeface="+mj-lt"/>
              </a:rPr>
              <a:t>P</a:t>
            </a:r>
            <a:r>
              <a:rPr lang="sr-Latn-CS" altLang="en-US" sz="2400" b="1" dirty="0" err="1" smtClean="0">
                <a:solidFill>
                  <a:schemeClr val="hlink"/>
                </a:solidFill>
                <a:latin typeface="+mj-lt"/>
              </a:rPr>
              <a:t>rimar</a:t>
            </a:r>
            <a:r>
              <a:rPr lang="en-US" altLang="en-US" sz="2400" b="1" dirty="0" smtClean="0">
                <a:solidFill>
                  <a:schemeClr val="hlink"/>
                </a:solidFill>
                <a:latin typeface="+mj-lt"/>
              </a:rPr>
              <a:t>y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or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b="1" dirty="0" smtClean="0">
                <a:solidFill>
                  <a:schemeClr val="hlink"/>
                </a:solidFill>
                <a:latin typeface="+mj-lt"/>
              </a:rPr>
              <a:t>se</a:t>
            </a:r>
            <a:r>
              <a:rPr lang="en-US" altLang="en-US" sz="2400" b="1" dirty="0" smtClean="0">
                <a:solidFill>
                  <a:schemeClr val="hlink"/>
                </a:solidFill>
                <a:latin typeface="+mj-lt"/>
              </a:rPr>
              <a:t>co</a:t>
            </a:r>
            <a:r>
              <a:rPr lang="sr-Latn-CS" altLang="en-US" sz="2400" b="1" dirty="0" err="1" smtClean="0">
                <a:solidFill>
                  <a:schemeClr val="hlink"/>
                </a:solidFill>
                <a:latin typeface="+mj-lt"/>
              </a:rPr>
              <a:t>ndar</a:t>
            </a:r>
            <a:r>
              <a:rPr lang="en-US" altLang="en-US" sz="2400" b="1" dirty="0" smtClean="0">
                <a:solidFill>
                  <a:schemeClr val="hlink"/>
                </a:solidFill>
                <a:latin typeface="+mj-lt"/>
              </a:rPr>
              <a:t>y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.</a:t>
            </a:r>
            <a:endParaRPr lang="sr-Latn-CS" altLang="en-US" sz="2400" dirty="0">
              <a:solidFill>
                <a:schemeClr val="folHlink"/>
              </a:solidFill>
              <a:latin typeface="+mj-lt"/>
            </a:endParaRPr>
          </a:p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More common in males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(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except </a:t>
            </a:r>
            <a:r>
              <a:rPr lang="en-US" altLang="en-US" sz="2400" dirty="0" err="1" smtClean="0">
                <a:solidFill>
                  <a:schemeClr val="folHlink"/>
                </a:solidFill>
                <a:latin typeface="+mj-lt"/>
              </a:rPr>
              <a:t>postcricoid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 region carcinoma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) 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–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cigarette and alcohol abuse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,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diet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.</a:t>
            </a:r>
            <a:endParaRPr lang="sr-Latn-CS" altLang="en-US" sz="2400" dirty="0">
              <a:solidFill>
                <a:schemeClr val="folHlink"/>
              </a:solidFill>
              <a:latin typeface="+mj-lt"/>
            </a:endParaRPr>
          </a:p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en-US" altLang="en-US" sz="2800" dirty="0" smtClean="0">
                <a:solidFill>
                  <a:srgbClr val="FF3399"/>
                </a:solidFill>
                <a:latin typeface="+mj-lt"/>
              </a:rPr>
              <a:t>Clinical presentation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–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throat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scratchiness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and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irritation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,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foreign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body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feeling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,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earache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,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progressive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dysphagia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,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bloody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sputum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,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bad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breath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,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cachexia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,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dysphonia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 to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aphonia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,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neck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metastases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. </a:t>
            </a:r>
            <a:endParaRPr lang="en-GB" altLang="en-US" sz="2400" dirty="0">
              <a:solidFill>
                <a:schemeClr val="folHlink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37922607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>
            <a:extLst>
              <a:ext uri="{FF2B5EF4-FFF2-40B4-BE49-F238E27FC236}">
                <a16:creationId xmlns:a16="http://schemas.microsoft.com/office/drawing/2014/main" xmlns="" id="{5E6F60FE-9595-4A7E-9AD9-8BEF5A17AC3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33400" y="1066800"/>
            <a:ext cx="7848600" cy="4572000"/>
          </a:xfrm>
        </p:spPr>
        <p:txBody>
          <a:bodyPr rtlCol="0">
            <a:normAutofit lnSpcReduction="10000"/>
          </a:bodyPr>
          <a:lstStyle/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sr-Latn-CS" altLang="en-US" sz="2800" dirty="0" err="1">
                <a:solidFill>
                  <a:srgbClr val="FF3399"/>
                </a:solidFill>
                <a:latin typeface="+mj-lt"/>
              </a:rPr>
              <a:t>Diagnosis</a:t>
            </a:r>
            <a:r>
              <a:rPr lang="sr-Latn-CS" altLang="en-US" sz="2400" dirty="0" smtClean="0">
                <a:solidFill>
                  <a:srgbClr val="FF3399"/>
                </a:solidFill>
                <a:latin typeface="+mj-lt"/>
              </a:rPr>
              <a:t> 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–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anamnesis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, ENT 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examination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(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neck inspection and palpation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,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indirect laryngoscopy,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en-US" altLang="en-US" sz="2400" dirty="0" err="1" smtClean="0">
                <a:solidFill>
                  <a:schemeClr val="folHlink"/>
                </a:solidFill>
                <a:latin typeface="+mj-lt"/>
              </a:rPr>
              <a:t>directoscopy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, </a:t>
            </a:r>
            <a:r>
              <a:rPr lang="en-US" altLang="en-US" sz="2400" dirty="0" err="1" smtClean="0">
                <a:solidFill>
                  <a:schemeClr val="folHlink"/>
                </a:solidFill>
                <a:latin typeface="+mj-lt"/>
              </a:rPr>
              <a:t>esophagoscopy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and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en-US" altLang="en-US" sz="2400" dirty="0" err="1" smtClean="0">
                <a:solidFill>
                  <a:schemeClr val="folHlink"/>
                </a:solidFill>
                <a:latin typeface="+mj-lt"/>
              </a:rPr>
              <a:t>laryngomicroscopy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), </a:t>
            </a: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biopsy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,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hypopharynx X ray 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(AP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and lateral view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), CT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 scan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.</a:t>
            </a:r>
            <a:endParaRPr lang="sr-Latn-CS" altLang="en-US" sz="2400" dirty="0">
              <a:solidFill>
                <a:schemeClr val="folHlink"/>
              </a:solidFill>
              <a:latin typeface="+mj-lt"/>
            </a:endParaRPr>
          </a:p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sr-Latn-CS" altLang="en-US" sz="2800" dirty="0" err="1">
                <a:solidFill>
                  <a:srgbClr val="FF3399"/>
                </a:solidFill>
                <a:latin typeface="+mj-lt"/>
              </a:rPr>
              <a:t>Treatment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–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combined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 (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surgery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,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radiotherapy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,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chemotherapy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).</a:t>
            </a:r>
          </a:p>
          <a:p>
            <a:pPr lvl="1" indent="-182880" algn="just" eaLnBrk="1" fontAlgn="auto" hangingPunct="1">
              <a:defRPr/>
            </a:pP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Depends on primary location, 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lo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c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al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spreading and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metasta</a:t>
            </a:r>
            <a:r>
              <a:rPr lang="en-US" altLang="en-US" sz="2400" dirty="0" err="1" smtClean="0">
                <a:solidFill>
                  <a:schemeClr val="folHlink"/>
                </a:solidFill>
                <a:latin typeface="+mj-lt"/>
              </a:rPr>
              <a:t>ses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 existence</a:t>
            </a:r>
            <a:endParaRPr lang="sr-Latn-CS" altLang="en-US" sz="2400" dirty="0">
              <a:solidFill>
                <a:schemeClr val="folHlink"/>
              </a:solidFill>
              <a:latin typeface="+mj-lt"/>
            </a:endParaRPr>
          </a:p>
          <a:p>
            <a:pPr lvl="1" indent="-182880" algn="just" eaLnBrk="1" fontAlgn="auto" hangingPunct="1">
              <a:defRPr/>
            </a:pP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surgery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: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 partial </a:t>
            </a:r>
            <a:r>
              <a:rPr lang="en-US" altLang="en-US" sz="2400" dirty="0" err="1" smtClean="0">
                <a:solidFill>
                  <a:schemeClr val="folHlink"/>
                </a:solidFill>
                <a:latin typeface="+mj-lt"/>
              </a:rPr>
              <a:t>supraglottic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 laryngectomy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, par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t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ial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en-US" altLang="en-US" sz="2400" dirty="0" err="1" smtClean="0">
                <a:solidFill>
                  <a:schemeClr val="folHlink"/>
                </a:solidFill>
                <a:latin typeface="+mj-lt"/>
              </a:rPr>
              <a:t>ph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ar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y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nge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c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tom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y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, total </a:t>
            </a:r>
            <a:r>
              <a:rPr lang="en-US" altLang="en-US" sz="2400" dirty="0" err="1" smtClean="0">
                <a:solidFill>
                  <a:schemeClr val="folHlink"/>
                </a:solidFill>
                <a:latin typeface="+mj-lt"/>
              </a:rPr>
              <a:t>ph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ar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y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ngo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-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lar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y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nge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c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tom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y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, </a:t>
            </a:r>
            <a:r>
              <a:rPr lang="en-US" altLang="en-US" sz="2400" dirty="0" err="1" smtClean="0">
                <a:solidFill>
                  <a:schemeClr val="folHlink"/>
                </a:solidFill>
                <a:latin typeface="+mj-lt"/>
              </a:rPr>
              <a:t>ph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ar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y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ngo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-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lar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y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ngo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-e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s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o</a:t>
            </a:r>
            <a:r>
              <a:rPr lang="en-US" altLang="en-US" sz="2400" dirty="0" err="1" smtClean="0">
                <a:solidFill>
                  <a:schemeClr val="folHlink"/>
                </a:solidFill>
                <a:latin typeface="+mj-lt"/>
              </a:rPr>
              <a:t>phagectomy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, radi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c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al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neck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di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s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sec</a:t>
            </a:r>
            <a:r>
              <a:rPr lang="en-US" altLang="en-US" sz="2400" dirty="0" err="1" smtClean="0">
                <a:solidFill>
                  <a:schemeClr val="folHlink"/>
                </a:solidFill>
                <a:latin typeface="+mj-lt"/>
              </a:rPr>
              <a:t>tion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, 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gastrostom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y</a:t>
            </a:r>
            <a:endParaRPr lang="en-GB" altLang="en-US" sz="2400" dirty="0">
              <a:solidFill>
                <a:schemeClr val="folHlink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65059279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3">
            <a:extLst>
              <a:ext uri="{FF2B5EF4-FFF2-40B4-BE49-F238E27FC236}">
                <a16:creationId xmlns:a16="http://schemas.microsoft.com/office/drawing/2014/main" xmlns="" id="{69A8E0D6-9145-4342-8620-3957902B753F}"/>
              </a:ext>
            </a:extLst>
          </p:cNvPr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01700" y="609600"/>
            <a:ext cx="7340600" cy="5486400"/>
          </a:xfrm>
          <a:noFill/>
          <a:ln w="38100">
            <a:solidFill>
              <a:srgbClr val="3366FF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54806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1554163" y="1481138"/>
          <a:ext cx="6035675" cy="452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2" name="Bitmap Image" r:id="rId3" imgW="6095238" imgH="4571429" progId="Paint.Picture">
                  <p:embed/>
                </p:oleObj>
              </mc:Choice>
              <mc:Fallback>
                <p:oleObj name="Bitmap Image" r:id="rId3" imgW="6095238" imgH="4571429" progId="Paint.Picture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4163" y="1481138"/>
                        <a:ext cx="6035675" cy="4525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74638"/>
            <a:ext cx="883920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Acute tonsillitis </a:t>
            </a:r>
            <a:r>
              <a:rPr lang="sr-Latn-C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Angina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sr-Latn-C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sr-Latn-C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licularis</a:t>
            </a:r>
            <a:endParaRPr lang="en-GB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2141538" y="2057400"/>
          <a:ext cx="4860925" cy="3646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36" name="Photo Editor Photo" r:id="rId3" imgW="3048426" imgH="2285714" progId="MSPhotoEd.3">
                  <p:embed/>
                </p:oleObj>
              </mc:Choice>
              <mc:Fallback>
                <p:oleObj name="Photo Editor Photo" r:id="rId3" imgW="3048426" imgH="2285714" progId="MSPhotoEd.3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1538" y="2057400"/>
                        <a:ext cx="4860925" cy="3646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38200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Acute tonsillitis </a:t>
            </a:r>
            <a:r>
              <a:rPr lang="sr-Latn-C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Angina </a:t>
            </a:r>
            <a:r>
              <a:rPr lang="sr-Latn-C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confluens</a:t>
            </a:r>
            <a:endParaRPr lang="en-GB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6"/>
          <p:cNvGraphicFramePr>
            <a:graphicFrameLocks noGrp="1" noChangeAspect="1"/>
          </p:cNvGraphicFramePr>
          <p:nvPr>
            <p:ph idx="1"/>
          </p:nvPr>
        </p:nvGraphicFramePr>
        <p:xfrm>
          <a:off x="2836863" y="2209800"/>
          <a:ext cx="3470275" cy="314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60" name="Photo Editor Photo" r:id="rId3" imgW="3285714" imgH="2980952" progId="MSPhotoEd.3">
                  <p:embed/>
                </p:oleObj>
              </mc:Choice>
              <mc:Fallback>
                <p:oleObj name="Photo Editor Photo" r:id="rId3" imgW="3285714" imgH="2980952" progId="MSPhotoEd.3">
                  <p:embed/>
                  <p:pic>
                    <p:nvPicPr>
                      <p:cNvPr id="0" name="Object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6863" y="2209800"/>
                        <a:ext cx="3470275" cy="314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Acute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tonsillitis </a:t>
            </a:r>
            <a:r>
              <a:rPr lang="sr-Latn-C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Angina </a:t>
            </a:r>
            <a:r>
              <a:rPr lang="sr-Latn-C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pseudomembranacea</a:t>
            </a:r>
            <a:endParaRPr lang="en-GB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Acute tonsillitis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infectious mononucleosis</a:t>
            </a:r>
            <a:endParaRPr lang="en-GB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3294063" y="24463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35845" name="Picture 6" descr="Click to see larger picture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928813"/>
            <a:ext cx="4800600" cy="393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2459038" y="2209800"/>
          <a:ext cx="4224337" cy="313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08" name="Photo Editor Photo" r:id="rId3" imgW="3419952" imgH="2534004" progId="MSPhotoEd.3">
                  <p:embed/>
                </p:oleObj>
              </mc:Choice>
              <mc:Fallback>
                <p:oleObj name="Photo Editor Photo" r:id="rId3" imgW="3419952" imgH="2534004" progId="MSPhotoEd.3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9038" y="2209800"/>
                        <a:ext cx="4224337" cy="313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Acute tonsillitis in infectious mononucleosis</a:t>
            </a:r>
            <a:endParaRPr lang="en-GB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762000"/>
            <a:ext cx="8229600" cy="5245100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Diagnosis</a:t>
            </a:r>
            <a:r>
              <a:rPr lang="sr-Cyrl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anamnesis</a:t>
            </a:r>
            <a:r>
              <a:rPr lang="sr-Cyrl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oropharyngoscopy</a:t>
            </a:r>
            <a:r>
              <a:rPr lang="sr-Cyrl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bacteriology of throat and tonsils swab</a:t>
            </a:r>
            <a:r>
              <a:rPr lang="sr-Cyrl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</a:t>
            </a:r>
            <a:r>
              <a:rPr lang="sr-Cyrl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conservative</a:t>
            </a:r>
            <a:r>
              <a:rPr lang="sr-Cyrl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is imperative to prescribe antibiotics </a:t>
            </a:r>
            <a:r>
              <a:rPr lang="sr-Cyrl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preferably according to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antibiogram</a:t>
            </a:r>
            <a:r>
              <a:rPr lang="sr-Cyrl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minimum of 10 days</a:t>
            </a:r>
            <a:r>
              <a:rPr lang="sr-Cyrl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symptomatic therapy</a:t>
            </a:r>
            <a:r>
              <a:rPr lang="sr-Cyrl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analgesics,</a:t>
            </a:r>
            <a:r>
              <a:rPr lang="sr-Cyrl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antipyretics,</a:t>
            </a:r>
            <a:r>
              <a:rPr lang="sr-Cyrl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antiphlogistics</a:t>
            </a:r>
            <a:r>
              <a:rPr lang="sr-Cyrl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hot drinks</a:t>
            </a:r>
            <a:r>
              <a:rPr lang="sr-Cyrl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resting</a:t>
            </a:r>
            <a:r>
              <a:rPr lang="sr-Cyrl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 eaLnBrk="1" hangingPunct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Special attention should be paid on angina caused by group A S</a:t>
            </a:r>
            <a:r>
              <a:rPr lang="sr-Latn-C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treptococcus</a:t>
            </a:r>
            <a:r>
              <a:rPr lang="sr-Latn-C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β </a:t>
            </a:r>
            <a:r>
              <a:rPr lang="sr-Latn-C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haemolyticus</a:t>
            </a:r>
            <a:r>
              <a:rPr lang="sr-Latn-C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due to possible distant complications in kidneys</a:t>
            </a:r>
            <a:r>
              <a:rPr lang="ru-RU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glomerulonephritis</a:t>
            </a:r>
            <a:r>
              <a:rPr lang="ru-RU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heart</a:t>
            </a:r>
            <a:r>
              <a:rPr lang="ru-RU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endo</a:t>
            </a:r>
            <a:r>
              <a:rPr lang="ru-RU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ru-RU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myocarditis</a:t>
            </a:r>
            <a:r>
              <a:rPr lang="ru-RU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ru-RU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osteoarticular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system</a:t>
            </a:r>
            <a:r>
              <a:rPr lang="ru-RU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GB" alt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Chronic inflammation of the lymphoid tissue of the pharynx</a:t>
            </a:r>
            <a:endParaRPr lang="en-GB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915" name="Subtitle 2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 eaLnBrk="1" hangingPunct="1"/>
            <a:endParaRPr lang="en-US" altLang="en-US" smtClean="0"/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6934200" y="6248400"/>
            <a:ext cx="1905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/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7391400" y="6248400"/>
            <a:ext cx="1524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endParaRPr lang="en-US" i="1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Clinically manifested by intense hypertrophy of palatine and pharyngeal tonsil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rarely tubal tonsils,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which cause very difficult nasal breathing, difficulty swallowing, change in tone of voice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etc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More common in children with lymphatic constitution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Predisposing factors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living in dark and humid rooms,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diet poor in proteins and vitamins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More common in preschool and younger school children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Chronic inflammation of the lymphoid tissue of the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pharynx in children</a:t>
            </a:r>
            <a:endParaRPr lang="en-GB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026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Acute pharyngitis</a:t>
            </a:r>
            <a:endParaRPr lang="en-GB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14400"/>
            <a:ext cx="8229600" cy="50165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Clinical presentation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child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suffers frequently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from pharyngitis, sleeps with open mouth,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has restless sleep,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snores, sometimes has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OSA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sometimes cough while laying on back,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has frequent otitis media, rhinitis, sinusitis, lower respiratory tract infections, malnutrition,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hyponasal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speech, regional neck lymph nodes hypertrophy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Diagnosis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anamnesis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inspection 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facies adenoid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child is pale, with protruding mandible,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missing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nasolabial folds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pronounced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under-eye circles and half-open mouth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oropharyngoscopy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very enlarged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cryptic tonsils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mucous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purulent postnasal secretion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 posterior pharyngeal wall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anterior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rhinoscopy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mucopurulent secretion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lower parts of nasal passages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4864100"/>
          </a:xfrm>
        </p:spPr>
        <p:txBody>
          <a:bodyPr>
            <a:normAutofit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Additional tests are necessary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otoscopy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tympanometry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bacteriology of throat swab.</a:t>
            </a:r>
            <a:endParaRPr lang="sr-Latn-C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21792" lvl="1" eaLnBrk="1" fontAlgn="auto" hangingPunct="1"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tympanometry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done routinely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very important for diagnosing middle ear impairment when tympanic membrane is intact</a:t>
            </a:r>
            <a:endParaRPr lang="sr-Latn-C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21792" lvl="1" eaLnBrk="1" fontAlgn="auto" hangingPunct="1"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children with diagnosed middle ear pathology,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is necessary to determine state of hearing</a:t>
            </a:r>
            <a:endParaRPr lang="sr-Latn-C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surgical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adenoidectomy or tonsilloadenoidectomy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C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21792" lvl="1" eaLnBrk="1" fontAlgn="auto" hangingPunct="1"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adenoidectomy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early as 3</a:t>
            </a:r>
            <a:r>
              <a:rPr lang="en-US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rd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month</a:t>
            </a:r>
            <a:endParaRPr lang="sr-Latn-C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21792" lvl="1" eaLnBrk="1" fontAlgn="auto" hangingPunct="1"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tonsilloadenoidectomy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from 3</a:t>
            </a:r>
            <a:r>
              <a:rPr lang="en-US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rd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year</a:t>
            </a:r>
            <a:endParaRPr lang="en-GB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2886075" y="2058988"/>
          <a:ext cx="3371850" cy="337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52" name="Photo Editor Photo" r:id="rId3" imgW="3371429" imgH="3371429" progId="MSPhotoEd.3">
                  <p:embed/>
                </p:oleObj>
              </mc:Choice>
              <mc:Fallback>
                <p:oleObj name="Photo Editor Photo" r:id="rId3" imgW="3371429" imgH="3371429" progId="MSPhotoEd.3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6075" y="2058988"/>
                        <a:ext cx="3371850" cy="3371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IV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grade hypertrophy of palatine tonsils</a:t>
            </a:r>
            <a:endParaRPr lang="en-GB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Isolated hypertrophy of the pharyngeal tonsil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without clinical signs of inflammation and with mild symptoms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Hypertrophy is physiological 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 caused by infection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however it causes series of disorders in adjacent organs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Clinical presentation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local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dysfunction of middle ear and adnexa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obstruction and dysfunction of Eustachian tube, recurrent otitis media and secretory otitis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nose and sinuses disorder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persistent purulent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rhinosinusitis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disorder of lower respiratory tract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acute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laryngo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tracheo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-bronchitis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general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loss of appetite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development delay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infection propensity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apathy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sleepiness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bad marks in school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disinterest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Adenoid hypertrophy</a:t>
            </a:r>
            <a:endParaRPr lang="en-GB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14400"/>
            <a:ext cx="8229600" cy="5016500"/>
          </a:xfrm>
        </p:spPr>
        <p:txBody>
          <a:bodyPr>
            <a:normAutofit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Diagnosis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heteroanamnesis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sleeping with open mouth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snoring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inspection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facies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adenoides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anterior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rhinoscopy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oropharyngoscopy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otoscopy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Differential diagnosis 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choanal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atresia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benign tumors of nasopharynx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nasopharyngeal foreign body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malignant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tumors of nasopharynx 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rarely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surgical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adenoidectomy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Indications are</a:t>
            </a:r>
            <a:r>
              <a:rPr lang="sr-Latn-C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621792" lvl="1" eaLnBrk="1" fontAlgn="auto" hangingPunct="1"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pharyngeal tonsil hypertrophy 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regardless of etiology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which disables breathing through nose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21792" lvl="1" eaLnBrk="1" fontAlgn="auto" hangingPunct="1"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relapsing acute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otitis media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21792" lvl="1" eaLnBrk="1" fontAlgn="auto" hangingPunct="1"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chronic secretory otitis media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21792" lvl="1" eaLnBrk="1" fontAlgn="auto" hangingPunct="1"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persistent purulent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rhinosinusitis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1828800" y="2057400"/>
          <a:ext cx="5486400" cy="3668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25" name="Photo Editor Photo" r:id="rId3" imgW="3048426" imgH="2038095" progId="MSPhotoEd.3">
                  <p:embed/>
                </p:oleObj>
              </mc:Choice>
              <mc:Fallback>
                <p:oleObj name="Photo Editor Photo" r:id="rId3" imgW="3048426" imgH="2038095" progId="MSPhotoEd.3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2057400"/>
                        <a:ext cx="5486400" cy="3668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Position of adenoid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vegetations</a:t>
            </a:r>
            <a:endParaRPr lang="en-GB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6"/>
          <p:cNvGraphicFramePr>
            <a:graphicFrameLocks noGrp="1" noChangeAspect="1"/>
          </p:cNvGraphicFramePr>
          <p:nvPr>
            <p:ph idx="1"/>
          </p:nvPr>
        </p:nvGraphicFramePr>
        <p:xfrm>
          <a:off x="838200" y="2276475"/>
          <a:ext cx="3619500" cy="314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91" name="Photo Editor Photo" r:id="rId3" imgW="3619048" imgH="3142857" progId="MSPhotoEd.3">
                  <p:embed/>
                </p:oleObj>
              </mc:Choice>
              <mc:Fallback>
                <p:oleObj name="Photo Editor Photo" r:id="rId3" imgW="3619048" imgH="3142857" progId="MSPhotoEd.3">
                  <p:embed/>
                  <p:pic>
                    <p:nvPicPr>
                      <p:cNvPr id="0" name="Object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2276475"/>
                        <a:ext cx="3619500" cy="3143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Adenoid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vegetations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through flexible nasal endoscope</a:t>
            </a:r>
            <a:endParaRPr lang="sr-Cyrl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7108" name="Object 7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4953000" y="2276475"/>
          <a:ext cx="3505200" cy="304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92" name="Photo Editor Photo" r:id="rId5" imgW="3619048" imgH="3142857" progId="MSPhotoEd.3">
                  <p:embed/>
                </p:oleObj>
              </mc:Choice>
              <mc:Fallback>
                <p:oleObj name="Photo Editor Photo" r:id="rId5" imgW="3619048" imgH="3142857" progId="MSPhotoEd.3">
                  <p:embed/>
                  <p:pic>
                    <p:nvPicPr>
                      <p:cNvPr id="0" name="Object 7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2276475"/>
                        <a:ext cx="3505200" cy="304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0" name="Object 6"/>
          <p:cNvGraphicFramePr>
            <a:graphicFrameLocks noGrp="1" noChangeAspect="1"/>
          </p:cNvGraphicFramePr>
          <p:nvPr>
            <p:ph idx="1"/>
          </p:nvPr>
        </p:nvGraphicFramePr>
        <p:xfrm>
          <a:off x="657225" y="2687638"/>
          <a:ext cx="3890963" cy="291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15" name="Photo Editor Photo" r:id="rId3" imgW="4361905" imgH="3266667" progId="MSPhotoEd.3">
                  <p:embed/>
                </p:oleObj>
              </mc:Choice>
              <mc:Fallback>
                <p:oleObj name="Photo Editor Photo" r:id="rId3" imgW="4361905" imgH="3266667" progId="MSPhotoEd.3">
                  <p:embed/>
                  <p:pic>
                    <p:nvPicPr>
                      <p:cNvPr id="0" name="Object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7225" y="2687638"/>
                        <a:ext cx="3890963" cy="291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70656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Adenoid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vegetations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through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rigid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nasal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endoscope and by posterior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rhinoscopy</a:t>
            </a:r>
            <a:endParaRPr lang="en-GB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8132" name="Object 7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4843463" y="2711450"/>
          <a:ext cx="3843337" cy="289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16" name="Photo Editor Photo" r:id="rId5" imgW="4315427" imgH="3247619" progId="MSPhotoEd.3">
                  <p:embed/>
                </p:oleObj>
              </mc:Choice>
              <mc:Fallback>
                <p:oleObj name="Photo Editor Photo" r:id="rId5" imgW="4315427" imgH="3247619" progId="MSPhotoEd.3">
                  <p:embed/>
                  <p:pic>
                    <p:nvPicPr>
                      <p:cNvPr id="0" name="Object 7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43463" y="2711450"/>
                        <a:ext cx="3843337" cy="289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2052638" y="2024063"/>
          <a:ext cx="5038725" cy="343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98" name="Photo Editor Photo" r:id="rId3" imgW="5038095" imgH="3438095" progId="MSPhotoEd.3">
                  <p:embed/>
                </p:oleObj>
              </mc:Choice>
              <mc:Fallback>
                <p:oleObj name="Photo Editor Photo" r:id="rId3" imgW="5038095" imgH="3438095" progId="MSPhotoEd.3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2638" y="2024063"/>
                        <a:ext cx="5038725" cy="3438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Tonsilloadenoidectomy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I</a:t>
            </a:r>
            <a:endParaRPr lang="en-GB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8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1809750" y="1687513"/>
          <a:ext cx="5524500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22" name="Photo Editor Photo" r:id="rId3" imgW="5525271" imgH="4114286" progId="MSPhotoEd.3">
                  <p:embed/>
                </p:oleObj>
              </mc:Choice>
              <mc:Fallback>
                <p:oleObj name="Photo Editor Photo" r:id="rId3" imgW="5525271" imgH="4114286" progId="MSPhotoEd.3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9750" y="1687513"/>
                        <a:ext cx="5524500" cy="411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Tonsilloadenoidectomy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II </a:t>
            </a:r>
            <a:endParaRPr lang="en-GB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685800"/>
            <a:ext cx="8229600" cy="5321300"/>
          </a:xfrm>
        </p:spPr>
        <p:txBody>
          <a:bodyPr/>
          <a:lstStyle/>
          <a:p>
            <a:pPr eaLnBrk="1" hangingPunct="1"/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Etiology</a:t>
            </a:r>
            <a:r>
              <a:rPr lang="sr-Cyrl-R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most commonly viral</a:t>
            </a:r>
            <a:r>
              <a:rPr lang="sr-Cyrl-R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less common bacterial</a:t>
            </a:r>
            <a:r>
              <a:rPr lang="sr-Cyrl-R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650875" lvl="1" indent="-285750" eaLnBrk="1" hangingPunct="1"/>
            <a:r>
              <a:rPr lang="en-US" alt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 be prodromal stage of some infectious diseases</a:t>
            </a:r>
          </a:p>
          <a:p>
            <a:pPr marL="650875" lvl="1" indent="-285750" eaLnBrk="1" hangingPunct="1"/>
            <a:r>
              <a:rPr lang="en-US" alt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 accompanies leucosis or agranulocytosis</a:t>
            </a:r>
            <a:endParaRPr lang="sr-Cyrl-RS" alt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Almost always combined with rhinitis, sinusitis, inflammation of the oral cavity and </a:t>
            </a:r>
            <a:r>
              <a:rPr lang="en-U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Waldeyer’s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lymphatic ring</a:t>
            </a:r>
            <a:endParaRPr lang="sr-Cyrl-RS" alt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Most commonly occurs by infection descending from the nose and sinuses</a:t>
            </a:r>
            <a:r>
              <a:rPr lang="sr-Cyrl-R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/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Clinical presentation</a:t>
            </a:r>
            <a:r>
              <a:rPr lang="sr-Cyrl-R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fever</a:t>
            </a:r>
            <a:r>
              <a:rPr lang="sr-Cyrl-R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painful swallowing</a:t>
            </a:r>
            <a:r>
              <a:rPr lang="sr-Cyrl-R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muscle and joint pain</a:t>
            </a:r>
            <a:r>
              <a:rPr lang="sr-Cyrl-R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/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Diagnosis</a:t>
            </a:r>
            <a:r>
              <a:rPr lang="sr-Cyrl-R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anamnesis</a:t>
            </a:r>
            <a:r>
              <a:rPr lang="sr-Cyrl-R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oropharyngoscopy</a:t>
            </a:r>
            <a:r>
              <a:rPr lang="sr-Cyrl-R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hyperemia of the posterior wall mucosa of the oropharynx</a:t>
            </a:r>
            <a:r>
              <a:rPr lang="sr-Cyrl-R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/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</a:t>
            </a:r>
            <a:r>
              <a:rPr lang="sr-Cyrl-R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treating primary disease</a:t>
            </a:r>
            <a:r>
              <a:rPr lang="sr-Cyrl-R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Usually chronic inflammation of palatine tonsils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patients 20-40 years of age.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Etiology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mistreated relapsing acute tonsillitis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Morphologically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atrophic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more common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hypertrophic form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Histopathologically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replacement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immunocompetent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lymph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tissue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new connective tissue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which rapidly lowers the number of lymph follicles,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 consequently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detritus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accumulation in tonsillar crypts 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desquamated epithelium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bacteria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fatty acids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Chronic inflammation of the lymphoid tissue of the pharynx in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adults</a:t>
            </a:r>
            <a:endParaRPr lang="en-GB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685800"/>
            <a:ext cx="8229600" cy="5245100"/>
          </a:xfrm>
        </p:spPr>
        <p:txBody>
          <a:bodyPr>
            <a:normAutofit fontScale="92500"/>
          </a:bodyPr>
          <a:lstStyle/>
          <a:p>
            <a:pPr eaLnBrk="1" hangingPunct="1"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Clinical presentation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mild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persistent throat pain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foreign body sensation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occasional scratching in throat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bad breath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irritating cough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mild dysphagia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heart, kidneys, connective tissue of muscle-articular system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symptoms may be present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Local signs of chronic tonsillitis are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atrophy or less commonly hypertrophy</a:t>
            </a:r>
          </a:p>
          <a:p>
            <a:pPr lvl="1" eaLnBrk="1" hangingPunct="1"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hyperemia of anterior and swelling of posterior palatal arches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pronounced tonsillar crypts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light yellow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caseous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content obtained by expression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Diagnosis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anamnesis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ENT examination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laboratory blood tests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bacteriology of tonsil secretion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surgical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tonsillectomy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First day after tonsillectomy</a:t>
            </a:r>
            <a:endParaRPr lang="en-US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252" name="Rectangle 4"/>
          <p:cNvSpPr>
            <a:spLocks noChangeArrowheads="1"/>
          </p:cNvSpPr>
          <p:nvPr/>
        </p:nvSpPr>
        <p:spPr bwMode="auto">
          <a:xfrm>
            <a:off x="3294063" y="26066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53253" name="Picture 6" descr="Click to see larger picture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905000"/>
            <a:ext cx="5257800" cy="357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tonsil dilemma</a:t>
            </a:r>
            <a:endParaRPr lang="en-US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275" name="Subtitle 2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 eaLnBrk="1" hangingPunct="1"/>
            <a:endParaRPr lang="en-US" altLang="en-US" smtClean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762000"/>
            <a:ext cx="8229600" cy="50927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role of healthy tonsils in organism protection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as well as the role of diseased tonsils in local and general pathology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have been subject of discussions among ENTs, pediatricians, immunologists and others who deal with this problem for a long time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hence it has been named the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tonsil dilemma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 the end of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XIX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century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Stohr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determined that tonsils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sr-Latn-R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Waldeyer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’s ring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not endocrine glands, but belong to secondary (peripheral)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lymph tissue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Structure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primary and secondary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follicles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primary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every lymph follicle which is not antigenically stimulated after birth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secondary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primary follicle which is </a:t>
            </a:r>
            <a:r>
              <a:rPr 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antigenically 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stimulated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47879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defRPr/>
            </a:pP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90%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of tonsil structure are lymphocytes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Lymph follicles are mainly made out of B lymphocytes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while T lymphocytes dominate in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interfollicular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lymphatic tissue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lymphocytes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represent immunocompetent cells located in primary and secondary lymphoid organs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from which they leave and circulate the body by blood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lymphocytes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immunological reaction of cellular type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reaction to antigens of all microorganisms,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antigens in tissue and organ transplantation and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antigens of viruses and tumors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they do not release antibodies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 keep them on the surface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 within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 whole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lymphocyte reacts against antigens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90600"/>
            <a:ext cx="8229600" cy="4787900"/>
          </a:xfrm>
        </p:spPr>
        <p:txBody>
          <a:bodyPr>
            <a:normAutofit fontScale="85000" lnSpcReduction="10000"/>
          </a:bodyPr>
          <a:lstStyle/>
          <a:p>
            <a:pPr eaLnBrk="1" hangingPunct="1">
              <a:defRPr/>
            </a:pP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lymphocytes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have extensions in the form of fringe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immunoglobulins molecules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which serve for complement and antigen-antibody complex binding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immunological reaction of humoral type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they synthesize immunoglobulins and secrete them into body fluids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First contact between organism and antigen causes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local immune response which destroys the antigen and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sensitizes a certain number of lymphocytes which memorize the antigen and circulate through all lymphoid tissues and organs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represents primary immune response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Repeated contact with the same antigen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regardless of acting site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induces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sensitized lymphocytes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 the organism reacts with much stronger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generalized response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secondary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immune response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47879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 antibodies are immunoglobulins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There are 5 classes of immunoglobulins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sr-Latn-R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IgG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Latn-R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IgA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Latn-R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IgM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Latn-R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IgD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sr-Latn-R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IgE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Mucosa of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respiratory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digestive and urogenital tract contain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IgA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nd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very rarely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IgG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sr-Latn-R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IgA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secretory and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serum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21792" lvl="1" eaLnBrk="1" fontAlgn="auto" hangingPunct="1"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secretory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has a capacity to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pass through epithelium and emerge on mucosal surface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thus represents an important element of secretions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a defense factor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Defense mechanism 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after antigen stimulation of the tonsils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proliferation of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lymphocytes which emerge on the tonsil surface and react with antigen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primary immune response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38200"/>
            <a:ext cx="8229600" cy="50165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Regional lymph nodes react in repeated contact with antigen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(anywhere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–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secondary immune response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opposite is possible 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primary response in some other part of the body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secondary in tonsils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defense line of the body 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intact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Waldeyer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’s ring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IgA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mucus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 –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tonsillar epithelium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III –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macrophages and phagocytes in tonsillar tissue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case of chronic inflammation, secretion of </a:t>
            </a:r>
            <a:r>
              <a:rPr lang="sr-Latn-R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IgA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both components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is significantly reduced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which prolongs inflammation process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circulus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vitiosus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which in the end completely eliminates protective role of </a:t>
            </a:r>
            <a:r>
              <a:rPr lang="sr-Latn-R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Waldeyer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’s ring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sr-Latn-R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Waldeyer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’s ring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then becomes the cause of local pathology of upper respiratory tract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 also of distant organs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focus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Complications </a:t>
            </a:r>
            <a:r>
              <a:rPr lang="en-US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of tonsillitis</a:t>
            </a:r>
            <a:endParaRPr lang="en-US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419" name="Subtitle 2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 eaLnBrk="1" hangingPunct="1"/>
            <a:endParaRPr lang="en-US" altLang="en-US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752601"/>
            <a:ext cx="8229600" cy="1829761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Chronic pharyngitis</a:t>
            </a:r>
            <a:endParaRPr lang="en-GB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579" name="Subtitle 2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 eaLnBrk="1" hangingPunct="1"/>
            <a:endParaRPr lang="en-US" altLang="en-US" smtClean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229600" cy="4635500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result of mistreated acute inflammation, and rarely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exacerbation of chronic inflammation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More common in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immunodeficient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patients.</a:t>
            </a:r>
          </a:p>
          <a:p>
            <a:pPr eaLnBrk="1" hangingPunct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 be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local and general</a:t>
            </a:r>
          </a:p>
          <a:p>
            <a:pPr eaLnBrk="1" hangingPunct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Local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peritonsillar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abscess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retropharyngeal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abscess and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parapharyngeal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abscess</a:t>
            </a:r>
          </a:p>
          <a:p>
            <a:pPr eaLnBrk="1" hangingPunct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General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sepsis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Peritonsillar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abscess</a:t>
            </a:r>
            <a:endParaRPr lang="en-US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467" name="Subtitle 2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 eaLnBrk="1" hangingPunct="1"/>
            <a:endParaRPr lang="en-US" altLang="en-US" smtClean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914400"/>
            <a:ext cx="8229600" cy="4787900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Most common complication 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collection of pus located between tonsil capsule and superior pharyngeal constrictor muscle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Most frequently in younger patients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very rarely in children or older patients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Etiology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untreated or mistreated angina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Clinical presentation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few days after angina symptoms resolve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there is a sudden worsening of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disease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high fever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up to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40</a:t>
            </a:r>
            <a:r>
              <a:rPr lang="sr-Latn-RS" altLang="en-US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C),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unilateral throat pain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hypersalivation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bad breath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dysphagia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trismus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hypernasal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speech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3" descr="D:\Rosen_B\slide 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35100" y="1817688"/>
            <a:ext cx="6273800" cy="3852862"/>
          </a:xfrm>
        </p:spPr>
      </p:pic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Peritonsillar space</a:t>
            </a:r>
            <a:endParaRPr lang="en-US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685800"/>
            <a:ext cx="8229600" cy="52451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Diagnosis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anamnesis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oropharyngoscopy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>
              <a:defRPr/>
            </a:pP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oropharyngoscopy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trismus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coated tongue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tonsil dislocated anteriorly and medially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anterior palatal arch hyperemia and swelling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protruding soft palate on the affected side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regional lymphadenopathy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surgical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incision is made on the most protruding site of the soft palate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scalpel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then with blunt instrument the capsule is broken through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the abscess is drained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conservative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antibiotics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analgesics etc.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re-incision of the abscess on the next day and following days until complete purulent content is eliminated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Complication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parapharyngeal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abscess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laryngeal edema and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postanginal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sepsis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2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2828925" y="2209800"/>
          <a:ext cx="3486150" cy="3486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05" name="Photo Editor Photo" r:id="rId3" imgW="2857899" imgH="2857899" progId="MSPhotoEd.3">
                  <p:embed/>
                </p:oleObj>
              </mc:Choice>
              <mc:Fallback>
                <p:oleObj name="Photo Editor Photo" r:id="rId3" imgW="2857899" imgH="2857899" progId="MSPhotoEd.3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8925" y="2209800"/>
                        <a:ext cx="3486150" cy="3486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Peritonsillar abscess </a:t>
            </a:r>
            <a:r>
              <a:rPr lang="sr-Latn-R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on the right</a:t>
            </a:r>
            <a:endParaRPr lang="en-US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6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2247900" y="2011363"/>
          <a:ext cx="4648200" cy="346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29" name="Photo Editor Photo" r:id="rId3" imgW="4648849" imgH="3467584" progId="MSPhotoEd.3">
                  <p:embed/>
                </p:oleObj>
              </mc:Choice>
              <mc:Fallback>
                <p:oleObj name="Photo Editor Photo" r:id="rId3" imgW="4648849" imgH="3467584" progId="MSPhotoEd.3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7900" y="2011363"/>
                        <a:ext cx="4648200" cy="346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Peritonsillar abscess </a:t>
            </a:r>
            <a:r>
              <a:rPr lang="sr-Latn-RS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on the 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left</a:t>
            </a:r>
            <a:endParaRPr lang="en-US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3" descr="D:\Rosen_B\peritonsillar absces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97188" y="2057400"/>
            <a:ext cx="3349625" cy="3524250"/>
          </a:xfrm>
        </p:spPr>
      </p:pic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Peritonsillar abscess – on the left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34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2605088" y="2195513"/>
          <a:ext cx="3933825" cy="309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7" name="Photo Editor Photo" r:id="rId3" imgW="3933333" imgH="3095238" progId="MSPhotoEd.3">
                  <p:embed/>
                </p:oleObj>
              </mc:Choice>
              <mc:Fallback>
                <p:oleObj name="Photo Editor Photo" r:id="rId3" imgW="3933333" imgH="3095238" progId="MSPhotoEd.3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05088" y="2195513"/>
                        <a:ext cx="3933825" cy="3095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Peritonsillar abscess – on the right</a:t>
            </a:r>
            <a:endParaRPr lang="en-GB" dirty="0" smtClean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Retropharyngeal abscess</a:t>
            </a:r>
            <a:endParaRPr lang="en-US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659" name="Subtitle 2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 eaLnBrk="1" hangingPunct="1"/>
            <a:endParaRPr lang="en-US" altLang="en-US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762000"/>
            <a:ext cx="8229600" cy="5791200"/>
          </a:xfrm>
        </p:spPr>
        <p:txBody>
          <a:bodyPr>
            <a:noAutofit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Occurs within chronic rhinitis, sinusitis, tonsillitis, chronic oral cavity inflammation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C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Histologically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catarrhal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hypertrophic and atrophic form</a:t>
            </a:r>
          </a:p>
          <a:p>
            <a:pPr marL="708216" lvl="1" indent="-342900" eaLnBrk="1" fontAlgn="auto" hangingPunct="1">
              <a:spcAft>
                <a:spcPts val="0"/>
              </a:spcAft>
              <a:defRPr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classification is not clinically important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because etiology, clinical presentation and treatment are identical for all forms</a:t>
            </a:r>
            <a:endParaRPr lang="sr-Latn-C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Etiology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viruses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bacteria and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fungi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Most commonly occurs by infection descending from the nose and sinuses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21348" lvl="1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predisposing factors</a:t>
            </a: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diseases of nose, sinuses and nasopharynx</a:t>
            </a: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which disable normal nasal breathing</a:t>
            </a: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Cyrl-R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21792" lvl="1" eaLnBrk="1" fontAlgn="auto" hangingPunct="1"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noninfectious factors</a:t>
            </a: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different evaporations</a:t>
            </a: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air pollution</a:t>
            </a: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tobacco</a:t>
            </a: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extremely hot or cold beverages</a:t>
            </a: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spices</a:t>
            </a: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alcohol</a:t>
            </a: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Cyrl-R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21792" lvl="1" eaLnBrk="1" fontAlgn="auto" hangingPunct="1"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diseases</a:t>
            </a: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diabetes</a:t>
            </a: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nephritis and liver cirrhosis</a:t>
            </a:r>
          </a:p>
          <a:p>
            <a:pPr marL="621792" lvl="1" eaLnBrk="1" fontAlgn="auto" hangingPunct="1"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tonsillectomy</a:t>
            </a: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Latn-C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pharyngopathia</a:t>
            </a:r>
            <a:r>
              <a:rPr lang="sr-Latn-C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tonsillopriva</a:t>
            </a:r>
            <a:r>
              <a:rPr lang="sr-Latn-C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762000"/>
            <a:ext cx="8229600" cy="5168900"/>
          </a:xfrm>
        </p:spPr>
        <p:txBody>
          <a:bodyPr>
            <a:normAutofit fontScale="92500"/>
          </a:bodyPr>
          <a:lstStyle/>
          <a:p>
            <a:pPr eaLnBrk="1" hangingPunct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Retropharyngeal space is limited by: in the front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pharyngeal constrictor muscles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the back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prevertebral fascia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laterally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parapharyngeal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space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above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skull base and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bellow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mediastinum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 be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acute and chronic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eaLnBrk="1" hangingPunct="1">
              <a:buNone/>
              <a:defRPr/>
            </a:pP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Acute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sr-Latn-R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etropharyngeal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abscess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Etiology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acute adenoiditis or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tonsillopharyngitis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cause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lymphadenitis of Gillet’s lymph nodes in the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retropharynx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children up to 2 years of age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Clinical presentation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high fever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refusing to eat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dysphagia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forced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head position 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retroflexion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torticollis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laryngeal stridor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suffocation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3" descr="D:\Rosen_B\slide 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92438" y="1481138"/>
            <a:ext cx="3159125" cy="4525962"/>
          </a:xfrm>
        </p:spPr>
      </p:pic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r-Latn-RS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Retropharyngeal</a:t>
            </a:r>
            <a:r>
              <a:rPr lang="sr-Latn-RS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space</a:t>
            </a:r>
            <a:endParaRPr lang="en-US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3" descr="D:\Rosen_B\retropharyngeal absces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5075" y="1905000"/>
            <a:ext cx="4133850" cy="3081338"/>
          </a:xfrm>
        </p:spPr>
      </p:pic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sr-Latn-RS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Retropharyngeal</a:t>
            </a:r>
            <a:r>
              <a:rPr lang="sr-Latn-RS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peritonsillar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abscess</a:t>
            </a:r>
            <a:endParaRPr lang="en-US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47879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Diagnosis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anamnesis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oropharyngoscopy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>
              <a:defRPr/>
            </a:pP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oropharyngoscopy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one half of posterior pharyngeal wall is protruded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very hyperemic and edematous mucosa, which fluctuates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regional neck lymphadenopathy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surgical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incision in general anesthesia 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Trendelenburg’s position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aspiration of purulent content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Re-incision 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dilation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pus aspiration until complete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elimination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conservative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antibiotics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according to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antibiogram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if possible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Complication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spontaneous perforation and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asphyxiation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the child with purulent content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95550" y="1981200"/>
            <a:ext cx="4152900" cy="3589338"/>
          </a:xfrm>
        </p:spPr>
      </p:pic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Retropharyngeal abscess </a:t>
            </a:r>
            <a:r>
              <a:rPr lang="sr-Latn-R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sr-Latn-RS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CT </a:t>
            </a:r>
            <a:r>
              <a:rPr lang="sr-Latn-R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axial</a:t>
            </a:r>
            <a:r>
              <a:rPr lang="sr-Latn-R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57450" y="2362200"/>
            <a:ext cx="4229100" cy="3549650"/>
          </a:xfrm>
        </p:spPr>
      </p:pic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63036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Retropharyngeal abscess 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propagating into mediastinum</a:t>
            </a:r>
            <a:r>
              <a:rPr lang="sr-Latn-R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– CT </a:t>
            </a:r>
            <a:r>
              <a:rPr lang="sr-Latn-R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axial</a:t>
            </a:r>
            <a:r>
              <a:rPr lang="sr-Latn-R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762000"/>
            <a:ext cx="8229600" cy="5092700"/>
          </a:xfrm>
        </p:spPr>
        <p:txBody>
          <a:bodyPr>
            <a:normAutofit fontScale="92500" lnSpcReduction="20000"/>
          </a:bodyPr>
          <a:lstStyle/>
          <a:p>
            <a:pPr marL="109537" indent="0" eaLnBrk="1" hangingPunct="1">
              <a:buFont typeface="Wingdings 3" panose="05040102010807070707" pitchFamily="18" charset="2"/>
              <a:buNone/>
              <a:defRPr/>
            </a:pP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Chronic retropharyngeal abscess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Etiology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tuberculous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osteomyletis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of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cervical vertebrae with infection spreading into retropharyngeal space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cold abscess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adults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Clinical presentation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mild dysphagia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long-term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subfever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insidious throat pain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Diagnosis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anamnesis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oropharyngoscopy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cervical spine X ray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tuberculous decay of cervical vertebrae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>
              <a:defRPr/>
            </a:pP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oropharyngoscopy</a:t>
            </a:r>
            <a:r>
              <a:rPr 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sr-Latn-R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posterior</a:t>
            </a:r>
            <a:r>
              <a:rPr 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pharyngeal</a:t>
            </a:r>
            <a:r>
              <a:rPr 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wall</a:t>
            </a:r>
            <a:r>
              <a:rPr 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protrusion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with intact mucosa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bilateral lymphadenopathy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conservative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antituberculotics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severe cases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surgical 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abscess incision with external approach through the neck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Parapharyngeal abscess</a:t>
            </a:r>
            <a:endParaRPr lang="en-US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8851" name="Subtitle 2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 eaLnBrk="1" hangingPunct="1"/>
            <a:endParaRPr lang="en-US" altLang="en-US" smtClean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685800"/>
            <a:ext cx="8229600" cy="51689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sr-Latn-R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Parapharyngeal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space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limited by: externally 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mandible ramus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parotid gland and sternocleidomastoid muscle, internally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pharyngeal constrictor muscles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posteriorly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transverse processes of cervical vertebrae and prevertebral fascia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contains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sr-Latn-R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caroti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 artery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Latn-R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jugular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vein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deep neck lymph nodes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IX, X, 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XII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cranial nerve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cervical sympathetic nervous system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Etiology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a complication of angina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peritonsillar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abscess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after tonsillectomy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neck and pharynx trauma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infection spreads directly on the connective tissues of the neck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propagates toward mediastinum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Clinical presentation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high septic fever with chills and sweating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dysphagia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severe pain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torticollis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3" descr="D:\Rosen_B\parapharyngeal spac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60563" y="1752600"/>
            <a:ext cx="5222875" cy="3938588"/>
          </a:xfrm>
        </p:spPr>
      </p:pic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Parapharyngeal space</a:t>
            </a:r>
            <a:endParaRPr lang="en-US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609600"/>
            <a:ext cx="8229600" cy="5397500"/>
          </a:xfrm>
        </p:spPr>
        <p:txBody>
          <a:bodyPr/>
          <a:lstStyle/>
          <a:p>
            <a:pPr eaLnBrk="1" hangingPunct="1"/>
            <a:r>
              <a:rPr lang="en-U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Clinical presentation</a:t>
            </a:r>
            <a:r>
              <a:rPr lang="sr-Cyrl-R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burning sensation</a:t>
            </a:r>
            <a:r>
              <a:rPr lang="sr-Cyrl-R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tightening sensation in the throat and dryness of the throat</a:t>
            </a:r>
            <a:r>
              <a:rPr lang="sr-Cyrl-R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difficulty swallowing</a:t>
            </a:r>
            <a:r>
              <a:rPr lang="sr-Cyrl-R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saliva</a:t>
            </a:r>
            <a:r>
              <a:rPr lang="sr-Cyrl-R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painful swallowing </a:t>
            </a:r>
            <a:r>
              <a:rPr lang="sr-Cyrl-R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advanced cases</a:t>
            </a:r>
            <a:r>
              <a:rPr lang="sr-Cyrl-R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persistent</a:t>
            </a:r>
            <a:r>
              <a:rPr lang="sr-Cyrl-R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dry</a:t>
            </a:r>
            <a:r>
              <a:rPr lang="sr-Cyrl-R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irritating cough</a:t>
            </a:r>
            <a:endParaRPr lang="sr-Cyrl-RS" altLang="en-US" sz="2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Diagnosis</a:t>
            </a:r>
            <a:r>
              <a:rPr lang="sr-Cyrl-R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anamnesis</a:t>
            </a:r>
            <a:r>
              <a:rPr lang="sr-Cyrl-R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oropharyngoscopy</a:t>
            </a:r>
            <a:r>
              <a:rPr lang="sr-Cyrl-R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allergy tests</a:t>
            </a:r>
            <a:r>
              <a:rPr lang="sr-Cyrl-R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microbiology testing</a:t>
            </a:r>
            <a:r>
              <a:rPr lang="sr-Cyrl-R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nose and sinuses examination</a:t>
            </a:r>
            <a:r>
              <a:rPr lang="sr-Cyrl-R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2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50875" lvl="1" indent="-285750" eaLnBrk="1" hangingPunct="1">
              <a:buFont typeface="Courier New" panose="02070309020205020404" pitchFamily="49" charset="0"/>
              <a:buChar char="o"/>
            </a:pPr>
            <a:r>
              <a:rPr lang="en-US" altLang="en-US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oropharyngoscopy</a:t>
            </a:r>
            <a:r>
              <a:rPr lang="sr-Cyrl-RS" alt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sr-Latn-CS" alt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- </a:t>
            </a:r>
            <a:r>
              <a:rPr lang="en-US" alt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hyperemic</a:t>
            </a:r>
            <a:r>
              <a:rPr lang="sr-Cyrl-RS" alt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partially</a:t>
            </a:r>
            <a:r>
              <a:rPr lang="sr-Cyrl-RS" alt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granular</a:t>
            </a:r>
            <a:r>
              <a:rPr lang="sr-Cyrl-RS" alt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wet</a:t>
            </a:r>
            <a:r>
              <a:rPr lang="sr-Cyrl-RS" alt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mucosa</a:t>
            </a:r>
            <a:r>
              <a:rPr lang="sr-Cyrl-RS" alt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sr-Latn-CS" alt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 - </a:t>
            </a:r>
            <a:r>
              <a:rPr lang="en-US" alt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hyperemic</a:t>
            </a:r>
            <a:r>
              <a:rPr lang="sr-Cyrl-RS" alt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severely</a:t>
            </a:r>
            <a:r>
              <a:rPr lang="sr-Cyrl-RS" alt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hypertrophic posterior and lateral pharyngeal wall mucosa</a:t>
            </a:r>
            <a:r>
              <a:rPr lang="sr-Cyrl-RS" alt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sr-Latn-CS" alt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III - </a:t>
            </a:r>
            <a:r>
              <a:rPr lang="en-US" alt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atrophic</a:t>
            </a:r>
            <a:r>
              <a:rPr lang="sr-Cyrl-RS" alt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dry</a:t>
            </a:r>
            <a:r>
              <a:rPr lang="sr-Cyrl-RS" alt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mucosa</a:t>
            </a:r>
            <a:r>
              <a:rPr lang="sr-Cyrl-RS" alt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sometimes</a:t>
            </a:r>
            <a:r>
              <a:rPr lang="sr-Cyrl-RS" alt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partially covered with dried out crusts</a:t>
            </a:r>
            <a:r>
              <a:rPr lang="sr-Cyrl-RS" alt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1" hangingPunct="1"/>
            <a:r>
              <a:rPr lang="en-U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</a:t>
            </a:r>
            <a:r>
              <a:rPr lang="sr-Cyrl-R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complex</a:t>
            </a:r>
            <a:r>
              <a:rPr lang="sr-Cyrl-R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treating pathology of the nose, sinuses</a:t>
            </a:r>
            <a:r>
              <a:rPr lang="sr-Cyrl-R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oral cavity, teeth and tonsils</a:t>
            </a:r>
            <a:r>
              <a:rPr lang="sr-Cyrl-R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inhalation therapy</a:t>
            </a:r>
            <a:r>
              <a:rPr lang="sr-Cyrl-R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2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secretolytics</a:t>
            </a:r>
            <a:r>
              <a:rPr lang="en-U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altLang="en-US" sz="2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antiphlogistics</a:t>
            </a:r>
            <a:r>
              <a:rPr lang="sr-Cyrl-R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antibiotics</a:t>
            </a:r>
            <a:r>
              <a:rPr lang="sr-Cyrl-R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antihistamines</a:t>
            </a:r>
            <a:r>
              <a:rPr lang="sr-Cyrl-RS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3" descr="D:\Rosen_B\parapharyngeal absces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76463" y="1828800"/>
            <a:ext cx="4791075" cy="3760788"/>
          </a:xfrm>
        </p:spPr>
      </p:pic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r-Latn-R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Parapharyngeal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abscess</a:t>
            </a:r>
            <a:endParaRPr lang="en-US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762000"/>
            <a:ext cx="8229600" cy="5016500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Diagnosis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anamnesis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ENT examination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laboratory analysis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CT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of the neck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clinically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trismus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tonsil and lateral pharyngeal wall dislocated medially and anteriorly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swelling of the affected side of the neck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surgical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soon as possible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–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neck incision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behind the upper third of posterior border of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m.SCM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conservative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high doses of antibiotics 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according to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antibiogram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if possible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Complications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jugular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vein thrombosis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 is surgical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sr-Cyrl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ligation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sepsis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mediastinitis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palsy or paralysis of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last four pairs of cranial nerves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970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685800" y="2101850"/>
          <a:ext cx="3505200" cy="367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55" name="Photo Editor Photo" r:id="rId3" imgW="1819529" imgH="1905266" progId="MSPhotoEd.3">
                  <p:embed/>
                </p:oleObj>
              </mc:Choice>
              <mc:Fallback>
                <p:oleObj name="Photo Editor Photo" r:id="rId3" imgW="1819529" imgH="1905266" progId="MSPhotoEd.3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101850"/>
                        <a:ext cx="3505200" cy="3670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Parapharyngeal</a:t>
            </a:r>
            <a:r>
              <a:rPr lang="sr-Latn-R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abscess</a:t>
            </a:r>
            <a:r>
              <a:rPr lang="sr-Latn-R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– CT </a:t>
            </a:r>
            <a:r>
              <a:rPr lang="sr-Latn-R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axial</a:t>
            </a:r>
            <a:r>
              <a:rPr lang="sr-Latn-R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3972" name="Object 3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4953000" y="1952625"/>
          <a:ext cx="3473450" cy="396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56" name="Photo Editor Photo" r:id="rId5" imgW="1666667" imgH="1905266" progId="MSPhotoEd.3">
                  <p:embed/>
                </p:oleObj>
              </mc:Choice>
              <mc:Fallback>
                <p:oleObj name="Photo Editor Photo" r:id="rId5" imgW="1666667" imgH="1905266" progId="MSPhotoEd.3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1952625"/>
                        <a:ext cx="3473450" cy="396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3" descr="D:\Rosen_B\parapharyngeal abscess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85925" y="2057400"/>
            <a:ext cx="5770563" cy="3538538"/>
          </a:xfrm>
        </p:spPr>
      </p:pic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r-Latn-RS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Parapharyngeal</a:t>
            </a:r>
            <a:r>
              <a:rPr lang="sr-Latn-RS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abscess</a:t>
            </a:r>
            <a:r>
              <a:rPr lang="sr-Latn-RS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3" descr="D:\Rosen_B\ct scan 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19375" y="2057400"/>
            <a:ext cx="3905250" cy="3549650"/>
          </a:xfrm>
        </p:spPr>
      </p:pic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/>
          <a:lstStyle/>
          <a:p>
            <a:pPr eaLnBrk="1" hangingPunct="1">
              <a:defRPr/>
            </a:pPr>
            <a:r>
              <a:rPr lang="sr-Latn-RS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Parapharyngeal</a:t>
            </a:r>
            <a:r>
              <a:rPr lang="sr-Latn-RS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abscess</a:t>
            </a:r>
            <a:r>
              <a:rPr lang="sr-Latn-RS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– CT </a:t>
            </a:r>
            <a:r>
              <a:rPr lang="sr-Latn-R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with contrast</a:t>
            </a:r>
            <a:r>
              <a:rPr lang="sr-Latn-R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3" descr="D:\Rosen_B\general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86038" y="1752600"/>
            <a:ext cx="3971925" cy="3970338"/>
          </a:xfrm>
        </p:spPr>
      </p:pic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sr-Latn-RS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Parapharyngeal</a:t>
            </a:r>
            <a:r>
              <a:rPr lang="sr-Latn-RS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abscess</a:t>
            </a:r>
            <a:r>
              <a:rPr lang="sr-Latn-RS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on the right</a:t>
            </a:r>
            <a:endParaRPr lang="en-US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3" descr="D:\Rosen_B\incisions 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65363" y="1828800"/>
            <a:ext cx="4613275" cy="4113213"/>
          </a:xfrm>
        </p:spPr>
      </p:pic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Neck incisions</a:t>
            </a:r>
            <a:endParaRPr lang="en-US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Trauma of the pharynx</a:t>
            </a:r>
            <a:endParaRPr lang="en-US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9091" name="Subtitle 2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 eaLnBrk="1" hangingPunct="1"/>
            <a:endParaRPr lang="en-US" altLang="en-US" smtClean="0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1026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4525963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 be</a:t>
            </a:r>
            <a:r>
              <a:rPr lang="sr-Latn-R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isolated or combined</a:t>
            </a:r>
            <a:r>
              <a:rPr lang="sr-Latn-R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Isolated are extremely rare</a:t>
            </a:r>
            <a:r>
              <a:rPr lang="sr-Latn-R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Combined are more common </a:t>
            </a:r>
            <a:r>
              <a:rPr lang="sr-Latn-R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trauma of the neck</a:t>
            </a:r>
            <a:r>
              <a:rPr lang="sr-Latn-R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larynx</a:t>
            </a:r>
            <a:r>
              <a:rPr lang="sr-Latn-R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esophagus</a:t>
            </a:r>
            <a:r>
              <a:rPr lang="sr-Latn-R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other adjacent organs and tissues</a:t>
            </a:r>
            <a:r>
              <a:rPr lang="sr-Latn-R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By etiology divided into</a:t>
            </a:r>
            <a:r>
              <a:rPr lang="sr-Latn-R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/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trauma by mechanical force</a:t>
            </a:r>
          </a:p>
          <a:p>
            <a:pPr lvl="1" eaLnBrk="1" hangingPunct="1"/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trauma by chemical agents</a:t>
            </a:r>
          </a:p>
          <a:p>
            <a:pPr lvl="1" eaLnBrk="1" hangingPunct="1"/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thermal 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trauma</a:t>
            </a:r>
            <a:endParaRPr lang="en-US" alt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Pharyngeal trauma by mechanical force</a:t>
            </a:r>
            <a:endParaRPr lang="en-US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139" name="Subtitle 2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 eaLnBrk="1" hangingPunct="1"/>
            <a:endParaRPr lang="en-US" altLang="en-US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Purulent inflammation of the adenoid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infants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children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Etiology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bacterial infection as a continuation of viral infection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Clinical presentation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nasal obstruction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high fever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irritating cough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vomiting urge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agitation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impossible nursing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loss of appetite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Diagnosis 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heteroanamnesis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clinical manifestations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rhinoscopy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oropharyngoscopy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bacteriology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antibiotics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antipyretics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nasal decongestant sprays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Proetz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therapy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Complication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infection of middle ear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lower respiratory and digestive tract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Acute adenoiditis</a:t>
            </a:r>
            <a:endParaRPr lang="en-GB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609600"/>
            <a:ext cx="8229600" cy="5168900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Etiology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most common in small children by falling on the object kept in the mouth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usually injury of soft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palate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palatal arches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tonsils and posterior pharyngeal wall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penetrating soft palate injury, nasopharynx is also injured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combined injuries, usually hypopharynx is affected,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well as in sharp foreign body penetration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Clinical presentation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depends on type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extensiveness and location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Most commonly</a:t>
            </a:r>
            <a:r>
              <a:rPr lang="sr-Cyrl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pain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mild bleeding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nasal obstruction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dysphagia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subcutaneous emphysema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Diagnosis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anamnesis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ENT examination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 ray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surgical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tetanus shots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antibiotics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Pharyngeal trauma by chemical agents</a:t>
            </a:r>
            <a:endParaRPr lang="en-US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3187" name="Subtitle 2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 eaLnBrk="1" hangingPunct="1"/>
            <a:endParaRPr lang="en-US" altLang="en-US" smtClean="0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685800"/>
            <a:ext cx="8229600" cy="5092700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Etiology - as a part of corrosive injury of the esophagus,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due to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acid or base action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rarely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chemical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weapons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Clinical presentation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injured esophagus and lower respiratory tract symptoms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pain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dysphagia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hypersalivation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vomiting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Diagnosis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anamnesis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clinical presentation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inspection and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oropharyngoscopy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clinically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corrosive injuries of the lips, chin, oropharynx and hypopharynx, with fibrinous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deposits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part of corrosive esophageal injury treatment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Thermal pharyngeal trauma</a:t>
            </a:r>
            <a:endParaRPr lang="en-US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5235" name="Subtitle 2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 eaLnBrk="1" hangingPunct="1"/>
            <a:endParaRPr lang="en-US" altLang="en-US" smtClean="0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838200"/>
            <a:ext cx="8229600" cy="4940300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Etiology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rare injuries caused by consuming very hot beverages and food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а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nd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extremely rarely by hot air or water vapor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Clinical presentation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usually there are combined injuries of the whole body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hence clinical manifestations are masked by more serious injuries of other organs and systems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Diagnosis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anamnesis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clinical presentation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part of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combined injuries treatment</a:t>
            </a:r>
            <a:r>
              <a:rPr lang="sr-Latn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Foreign bodies of the pharynx</a:t>
            </a:r>
            <a:endParaRPr lang="en-US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 eaLnBrk="1" hangingPunct="1"/>
            <a:endParaRPr lang="en-GB" altLang="en-US" smtClean="0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481138"/>
            <a:ext cx="8229600" cy="4614862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Etiology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through the nose or oropharynx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penetrating wounds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patients with soft palate paralysis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during vomiting in alcoholic state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coma or in sleep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Clinical presentation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depend on the foreign body size and nature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nasal obstruction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infection with fetid purulent secretion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complications in middle ear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Diagnosis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anamnesis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anterior and posterior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rhinoscopy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 ray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non-transparent foreign bodies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foreign body removal through oropharynx in general anesthesia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Foreign bodies in the </a:t>
            </a:r>
            <a:r>
              <a:rPr lang="en-US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nasopharynx</a:t>
            </a:r>
            <a:endParaRPr lang="en-US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Etiology</a:t>
            </a:r>
            <a:r>
              <a:rPr lang="sr-Latn-R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more common than nasopharyngeal</a:t>
            </a:r>
            <a:r>
              <a:rPr lang="sr-Latn-R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various origin</a:t>
            </a:r>
          </a:p>
          <a:p>
            <a:pPr lvl="1" eaLnBrk="1" hangingPunct="1"/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fish bone</a:t>
            </a:r>
            <a:r>
              <a:rPr lang="sr-Latn-R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toy parts</a:t>
            </a:r>
            <a:r>
              <a:rPr lang="sr-Latn-R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sharp</a:t>
            </a:r>
            <a:r>
              <a:rPr lang="sr-Latn-R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metal</a:t>
            </a:r>
            <a:r>
              <a:rPr lang="sr-Latn-R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objects</a:t>
            </a:r>
            <a:r>
              <a:rPr lang="sr-Latn-R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Clinical presentation</a:t>
            </a:r>
            <a:r>
              <a:rPr lang="sr-Latn-R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scratching and pain during swallowing</a:t>
            </a:r>
            <a:r>
              <a:rPr lang="sr-Latn-R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Diagnosis</a:t>
            </a:r>
            <a:r>
              <a:rPr lang="sr-Latn-R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anamnesis</a:t>
            </a:r>
            <a:r>
              <a:rPr lang="sr-Latn-R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oropharyngoscopy</a:t>
            </a:r>
            <a:r>
              <a:rPr lang="sr-Latn-R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sometimes with topical anesthesia</a:t>
            </a:r>
            <a:r>
              <a:rPr lang="sr-Latn-R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/>
            <a:r>
              <a:rPr lang="en-U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oropharyngoscopy</a:t>
            </a:r>
            <a:r>
              <a:rPr lang="sr-Latn-R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most common location is palatine tonsils</a:t>
            </a:r>
            <a:r>
              <a:rPr lang="sr-Latn-R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tongue base and</a:t>
            </a:r>
            <a:r>
              <a:rPr lang="sr-Latn-R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posterior pharyngeal wall</a:t>
            </a:r>
          </a:p>
          <a:p>
            <a:pPr eaLnBrk="1" hangingPunct="1"/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</a:t>
            </a:r>
            <a:r>
              <a:rPr lang="sr-Latn-R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instrumental</a:t>
            </a:r>
            <a:r>
              <a:rPr lang="sr-Latn-R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extraction</a:t>
            </a:r>
            <a:r>
              <a:rPr lang="sr-Latn-R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Foreign bodies in the 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oropharynx</a:t>
            </a:r>
            <a:endParaRPr lang="en-US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 descr="Rezultat slika za foreign body oropharyn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900" y="1828800"/>
            <a:ext cx="5410200" cy="422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2395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Left tonsil foreign body </a:t>
            </a:r>
            <a:r>
              <a:rPr lang="sr-Latn-R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fish bone</a:t>
            </a:r>
            <a:r>
              <a:rPr lang="sr-Latn-R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Etiology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swallowing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various origin and shape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most common coins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bone parts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cartilage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meat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etc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Clinical presentation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pain during swallowing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difficulty breathing and swallowing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even cyanosis in bigger foreign bodies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а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nd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sometimes even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bolus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death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due to laryngeal inlet obstruction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Diagnosis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anamnesis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indirect and direct laryngoscopy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foreign body removal by direct laryngoscopy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DSK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laryngomicroscopy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LMS</a:t>
            </a:r>
            <a:r>
              <a:rPr lang="sr-Latn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Foreign bodies in the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hypopharynx</a:t>
            </a:r>
            <a:endParaRPr lang="en-US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Disease most common in preschool and schoolchildren, and adults younger than 40 years</a:t>
            </a:r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Angina</a:t>
            </a:r>
            <a:r>
              <a:rPr lang="sr-Cyrl-R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“</a:t>
            </a:r>
            <a:r>
              <a:rPr lang="sr-Latn-C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anche</a:t>
            </a:r>
            <a:r>
              <a:rPr lang="sr-Latn-C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 (</a:t>
            </a:r>
            <a:r>
              <a:rPr lang="en-U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greek</a:t>
            </a:r>
            <a:r>
              <a:rPr lang="sr-Latn-C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meaning</a:t>
            </a:r>
            <a:r>
              <a:rPr lang="sr-Cyrl-R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clenching or suffocating</a:t>
            </a:r>
            <a:r>
              <a:rPr lang="sr-Cyrl-R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CS" alt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Etiology</a:t>
            </a:r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viral</a:t>
            </a:r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bacterial or</a:t>
            </a:r>
            <a:r>
              <a:rPr lang="ru-RU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mycotic</a:t>
            </a:r>
            <a:endParaRPr lang="en-US" alt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/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viruses</a:t>
            </a:r>
            <a:r>
              <a:rPr lang="sr-Cyrl-R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adenoviruses</a:t>
            </a:r>
          </a:p>
          <a:p>
            <a:pPr lvl="1" eaLnBrk="1" hangingPunct="1"/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bacteria</a:t>
            </a:r>
            <a:r>
              <a:rPr lang="sr-Latn-C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sr-Latn-C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treptococcus</a:t>
            </a:r>
            <a:r>
              <a:rPr lang="sr-Latn-C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β </a:t>
            </a:r>
            <a:r>
              <a:rPr lang="sr-Latn-C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haem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sr-Latn-C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lyticus</a:t>
            </a:r>
            <a:r>
              <a:rPr lang="sr-Latn-C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sr-Latn-C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taphylococcus</a:t>
            </a:r>
            <a:r>
              <a:rPr lang="sr-Latn-C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sr-Latn-C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sr-Latn-C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aemofilus</a:t>
            </a:r>
            <a:r>
              <a:rPr lang="sr-Latn-C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influenze</a:t>
            </a:r>
            <a:endParaRPr lang="sr-Latn-CS" alt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/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ycoses</a:t>
            </a:r>
            <a:r>
              <a:rPr lang="sr-Latn-C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sr-Latn-C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andida</a:t>
            </a:r>
            <a:r>
              <a:rPr lang="sr-Latn-C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albicans</a:t>
            </a:r>
            <a:endParaRPr lang="sr-Latn-CS" alt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/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predisposing factors</a:t>
            </a:r>
            <a:r>
              <a:rPr lang="ru-RU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cooling of the</a:t>
            </a:r>
            <a:r>
              <a:rPr lang="ru-RU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pharynx</a:t>
            </a:r>
            <a:r>
              <a:rPr lang="ru-RU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acute rhinitis and sinusitis and </a:t>
            </a:r>
            <a:r>
              <a:rPr lang="en-U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immunodeficiencies</a:t>
            </a:r>
            <a:r>
              <a:rPr lang="ru-RU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alt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Acute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tonsilitis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xmlns="" id="{BCCECD32-9FD1-4A54-B776-156B9C78F31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auto">
          <a:xfrm>
            <a:off x="990600" y="2057400"/>
            <a:ext cx="6934200" cy="160020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7200" dirty="0" smtClean="0">
                <a:solidFill>
                  <a:srgbClr val="002060"/>
                </a:solidFill>
              </a:rPr>
              <a:t>Pharyngeal tumors</a:t>
            </a:r>
            <a:endParaRPr lang="en-GB" altLang="en-US" sz="7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8584885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AAA7B6-FB4E-4596-A31B-B295B3D7961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dirty="0" smtClean="0">
                <a:solidFill>
                  <a:srgbClr val="002060"/>
                </a:solidFill>
              </a:rPr>
              <a:t>Benign pharyngeal tumors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95945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>
            <a:extLst>
              <a:ext uri="{FF2B5EF4-FFF2-40B4-BE49-F238E27FC236}">
                <a16:creationId xmlns:a16="http://schemas.microsoft.com/office/drawing/2014/main" xmlns="" id="{31739BB9-E0BB-445E-99C4-3F605578414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81000" y="1066800"/>
            <a:ext cx="8305800" cy="4724400"/>
          </a:xfrm>
        </p:spPr>
        <p:txBody>
          <a:bodyPr rtlCol="0">
            <a:normAutofit/>
          </a:bodyPr>
          <a:lstStyle/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en-US" altLang="en-US" sz="2800" dirty="0" smtClean="0">
                <a:solidFill>
                  <a:schemeClr val="folHlink"/>
                </a:solidFill>
                <a:latin typeface="+mj-lt"/>
              </a:rPr>
              <a:t>They can be</a:t>
            </a:r>
            <a:r>
              <a:rPr lang="sr-Latn-CS" altLang="en-US" sz="2800" dirty="0" smtClean="0">
                <a:solidFill>
                  <a:schemeClr val="folHlink"/>
                </a:solidFill>
                <a:latin typeface="+mj-lt"/>
              </a:rPr>
              <a:t>: </a:t>
            </a:r>
            <a:r>
              <a:rPr lang="en-US" altLang="en-US" sz="2800" dirty="0" smtClean="0">
                <a:solidFill>
                  <a:schemeClr val="folHlink"/>
                </a:solidFill>
                <a:latin typeface="+mj-lt"/>
              </a:rPr>
              <a:t>of </a:t>
            </a:r>
            <a:r>
              <a:rPr lang="en-US" altLang="en-US" b="1" dirty="0" smtClean="0">
                <a:solidFill>
                  <a:schemeClr val="hlink"/>
                </a:solidFill>
                <a:latin typeface="+mj-lt"/>
              </a:rPr>
              <a:t>epithelial</a:t>
            </a:r>
            <a:r>
              <a:rPr lang="sr-Latn-CS" altLang="en-US" sz="28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en-US" altLang="en-US" sz="2800" dirty="0" smtClean="0">
                <a:solidFill>
                  <a:schemeClr val="folHlink"/>
                </a:solidFill>
                <a:latin typeface="+mj-lt"/>
              </a:rPr>
              <a:t>or</a:t>
            </a:r>
            <a:r>
              <a:rPr lang="sr-Latn-CS" altLang="en-US" sz="28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en-US" altLang="en-US" b="1" dirty="0" smtClean="0">
                <a:solidFill>
                  <a:schemeClr val="hlink"/>
                </a:solidFill>
                <a:latin typeface="+mj-lt"/>
              </a:rPr>
              <a:t>mesenchymal </a:t>
            </a:r>
            <a:r>
              <a:rPr lang="en-US" altLang="en-US" sz="2800" dirty="0" smtClean="0">
                <a:solidFill>
                  <a:schemeClr val="folHlink"/>
                </a:solidFill>
                <a:latin typeface="+mj-lt"/>
              </a:rPr>
              <a:t>origin</a:t>
            </a:r>
            <a:r>
              <a:rPr lang="sr-Latn-CS" altLang="en-US" sz="2800" dirty="0" smtClean="0">
                <a:solidFill>
                  <a:schemeClr val="folHlink"/>
                </a:solidFill>
                <a:latin typeface="+mj-lt"/>
              </a:rPr>
              <a:t>.</a:t>
            </a:r>
            <a:endParaRPr lang="sr-Latn-CS" altLang="en-US" sz="2800" dirty="0">
              <a:solidFill>
                <a:schemeClr val="folHlink"/>
              </a:solidFill>
              <a:latin typeface="+mj-lt"/>
            </a:endParaRPr>
          </a:p>
          <a:p>
            <a:pPr marL="182880" indent="-182880" eaLnBrk="1" fontAlgn="auto" hangingPunct="1">
              <a:spcAft>
                <a:spcPts val="0"/>
              </a:spcAft>
              <a:defRPr/>
            </a:pPr>
            <a:r>
              <a:rPr lang="sr-Latn-CS" altLang="en-US" b="1" dirty="0" err="1" smtClean="0">
                <a:solidFill>
                  <a:schemeClr val="hlink"/>
                </a:solidFill>
                <a:latin typeface="+mj-lt"/>
              </a:rPr>
              <a:t>Epit</a:t>
            </a:r>
            <a:r>
              <a:rPr lang="en-US" altLang="en-US" b="1" dirty="0" err="1" smtClean="0">
                <a:solidFill>
                  <a:schemeClr val="hlink"/>
                </a:solidFill>
                <a:latin typeface="+mj-lt"/>
              </a:rPr>
              <a:t>helial</a:t>
            </a:r>
            <a:r>
              <a:rPr lang="sr-Latn-CS" altLang="en-US" sz="28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800" dirty="0">
                <a:solidFill>
                  <a:schemeClr val="folHlink"/>
                </a:solidFill>
                <a:latin typeface="+mj-lt"/>
              </a:rPr>
              <a:t>– </a:t>
            </a:r>
            <a:r>
              <a:rPr lang="en-US" altLang="en-US" sz="2800" dirty="0" smtClean="0">
                <a:solidFill>
                  <a:schemeClr val="folHlink"/>
                </a:solidFill>
                <a:latin typeface="+mj-lt"/>
              </a:rPr>
              <a:t>most common are </a:t>
            </a:r>
            <a:r>
              <a:rPr lang="en-US" altLang="en-US" b="1" i="1" dirty="0" err="1" smtClean="0">
                <a:solidFill>
                  <a:schemeClr val="hlink"/>
                </a:solidFill>
                <a:latin typeface="+mj-lt"/>
              </a:rPr>
              <a:t>papillomas</a:t>
            </a:r>
            <a:r>
              <a:rPr lang="sr-Latn-CS" altLang="en-US" sz="2800" dirty="0" smtClean="0">
                <a:solidFill>
                  <a:schemeClr val="folHlink"/>
                </a:solidFill>
                <a:latin typeface="+mj-lt"/>
              </a:rPr>
              <a:t>.</a:t>
            </a:r>
            <a:endParaRPr lang="sr-Latn-CS" altLang="en-US" sz="2800" dirty="0">
              <a:solidFill>
                <a:schemeClr val="folHlink"/>
              </a:solidFill>
              <a:latin typeface="+mj-lt"/>
            </a:endParaRPr>
          </a:p>
          <a:p>
            <a:pPr lvl="1" indent="-182880" eaLnBrk="1" fontAlgn="auto" hangingPunct="1">
              <a:defRPr/>
            </a:pPr>
            <a:r>
              <a:rPr lang="sr-Latn-CS" altLang="en-US" b="1" dirty="0" err="1">
                <a:solidFill>
                  <a:srgbClr val="FF3399"/>
                </a:solidFill>
                <a:latin typeface="+mj-lt"/>
              </a:rPr>
              <a:t>Presentation</a:t>
            </a:r>
            <a:r>
              <a:rPr lang="sr-Latn-CS" altLang="en-US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dirty="0">
                <a:solidFill>
                  <a:schemeClr val="folHlink"/>
                </a:solidFill>
                <a:latin typeface="+mj-lt"/>
              </a:rPr>
              <a:t>- </a:t>
            </a:r>
            <a:r>
              <a:rPr lang="en-US" altLang="en-US" dirty="0">
                <a:solidFill>
                  <a:schemeClr val="folHlink"/>
                </a:solidFill>
                <a:latin typeface="+mj-lt"/>
              </a:rPr>
              <a:t>white, papillary growth, most commonly on palatine tonsils</a:t>
            </a:r>
            <a:r>
              <a:rPr lang="en-US" altLang="en-US" dirty="0" smtClean="0">
                <a:solidFill>
                  <a:schemeClr val="folHlink"/>
                </a:solidFill>
                <a:latin typeface="+mj-lt"/>
              </a:rPr>
              <a:t>.</a:t>
            </a:r>
          </a:p>
          <a:p>
            <a:pPr lvl="1" indent="-182880" eaLnBrk="1" fontAlgn="auto" hangingPunct="1">
              <a:defRPr/>
            </a:pPr>
            <a:r>
              <a:rPr lang="sr-Latn-CS" altLang="en-US" b="1" dirty="0" err="1" smtClean="0">
                <a:solidFill>
                  <a:srgbClr val="FF3399"/>
                </a:solidFill>
                <a:latin typeface="+mj-lt"/>
              </a:rPr>
              <a:t>Diagnosis</a:t>
            </a:r>
            <a:r>
              <a:rPr lang="sr-Latn-CS" altLang="en-US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dirty="0">
                <a:solidFill>
                  <a:schemeClr val="folHlink"/>
                </a:solidFill>
                <a:latin typeface="+mj-lt"/>
              </a:rPr>
              <a:t>- </a:t>
            </a:r>
            <a:r>
              <a:rPr lang="sr-Latn-CS" altLang="en-US" dirty="0" err="1">
                <a:solidFill>
                  <a:schemeClr val="folHlink"/>
                </a:solidFill>
                <a:latin typeface="+mj-lt"/>
              </a:rPr>
              <a:t>oropharyngoscopy</a:t>
            </a:r>
            <a:r>
              <a:rPr lang="sr-Latn-CS" altLang="en-US" dirty="0">
                <a:solidFill>
                  <a:schemeClr val="folHlink"/>
                </a:solidFill>
                <a:latin typeface="+mj-lt"/>
              </a:rPr>
              <a:t>.</a:t>
            </a:r>
          </a:p>
          <a:p>
            <a:pPr lvl="1" indent="-182880" eaLnBrk="1" fontAlgn="auto" hangingPunct="1">
              <a:defRPr/>
            </a:pPr>
            <a:r>
              <a:rPr lang="sr-Latn-CS" altLang="en-US" b="1" dirty="0" err="1">
                <a:solidFill>
                  <a:srgbClr val="FF3399"/>
                </a:solidFill>
                <a:latin typeface="+mj-lt"/>
              </a:rPr>
              <a:t>Treatment</a:t>
            </a:r>
            <a:r>
              <a:rPr lang="sr-Latn-CS" altLang="en-US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en-US" altLang="en-US" dirty="0" smtClean="0">
                <a:solidFill>
                  <a:schemeClr val="folHlink"/>
                </a:solidFill>
                <a:latin typeface="+mj-lt"/>
              </a:rPr>
              <a:t>-</a:t>
            </a:r>
            <a:r>
              <a:rPr lang="sr-Latn-CS" altLang="en-US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dirty="0" err="1" smtClean="0">
                <a:solidFill>
                  <a:schemeClr val="folHlink"/>
                </a:solidFill>
                <a:latin typeface="+mj-lt"/>
              </a:rPr>
              <a:t>surgery</a:t>
            </a:r>
            <a:r>
              <a:rPr lang="en-US" altLang="en-US" dirty="0" smtClean="0">
                <a:solidFill>
                  <a:schemeClr val="folHlink"/>
                </a:solidFill>
                <a:latin typeface="+mj-lt"/>
              </a:rPr>
              <a:t>.</a:t>
            </a:r>
            <a:endParaRPr lang="en-GB" altLang="en-US" dirty="0">
              <a:solidFill>
                <a:schemeClr val="folHlink"/>
              </a:solidFill>
              <a:latin typeface="+mj-lt"/>
            </a:endParaRPr>
          </a:p>
          <a:p>
            <a:pPr marL="182880" indent="-182880" eaLnBrk="1" fontAlgn="auto" hangingPunct="1">
              <a:spcAft>
                <a:spcPts val="0"/>
              </a:spcAft>
              <a:defRPr/>
            </a:pPr>
            <a:r>
              <a:rPr lang="sr-Latn-CS" altLang="en-US" b="1" dirty="0" err="1">
                <a:solidFill>
                  <a:schemeClr val="hlink"/>
                </a:solidFill>
                <a:latin typeface="+mj-lt"/>
              </a:rPr>
              <a:t>Mesenchymal</a:t>
            </a:r>
            <a:r>
              <a:rPr lang="sr-Latn-CS" altLang="en-US" b="1" dirty="0">
                <a:solidFill>
                  <a:schemeClr val="hlink"/>
                </a:solidFill>
                <a:latin typeface="+mj-lt"/>
              </a:rPr>
              <a:t> </a:t>
            </a:r>
            <a:r>
              <a:rPr lang="sr-Latn-CS" altLang="en-US" b="1" dirty="0" err="1">
                <a:solidFill>
                  <a:schemeClr val="hlink"/>
                </a:solidFill>
                <a:latin typeface="+mj-lt"/>
              </a:rPr>
              <a:t>tumors</a:t>
            </a:r>
            <a:r>
              <a:rPr lang="sr-Latn-CS" altLang="en-US" sz="28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800" dirty="0">
                <a:solidFill>
                  <a:schemeClr val="folHlink"/>
                </a:solidFill>
                <a:latin typeface="+mj-lt"/>
              </a:rPr>
              <a:t>– </a:t>
            </a:r>
            <a:r>
              <a:rPr lang="sr-Latn-CS" altLang="en-US" sz="2800" dirty="0" err="1">
                <a:solidFill>
                  <a:schemeClr val="folHlink"/>
                </a:solidFill>
                <a:latin typeface="+mj-lt"/>
              </a:rPr>
              <a:t>fibromas</a:t>
            </a:r>
            <a:r>
              <a:rPr lang="sr-Latn-CS" altLang="en-US" sz="2800" dirty="0">
                <a:solidFill>
                  <a:schemeClr val="folHlink"/>
                </a:solidFill>
                <a:latin typeface="+mj-lt"/>
              </a:rPr>
              <a:t>, </a:t>
            </a:r>
            <a:r>
              <a:rPr lang="sr-Latn-CS" altLang="en-US" sz="2800" dirty="0" err="1">
                <a:solidFill>
                  <a:schemeClr val="folHlink"/>
                </a:solidFill>
                <a:latin typeface="+mj-lt"/>
              </a:rPr>
              <a:t>lipomas</a:t>
            </a:r>
            <a:r>
              <a:rPr lang="sr-Latn-CS" altLang="en-US" sz="2800" dirty="0">
                <a:solidFill>
                  <a:schemeClr val="folHlink"/>
                </a:solidFill>
                <a:latin typeface="+mj-lt"/>
              </a:rPr>
              <a:t>, </a:t>
            </a:r>
            <a:r>
              <a:rPr lang="sr-Latn-CS" altLang="en-US" sz="2800" dirty="0" err="1">
                <a:solidFill>
                  <a:schemeClr val="folHlink"/>
                </a:solidFill>
                <a:latin typeface="+mj-lt"/>
              </a:rPr>
              <a:t>haemangiomas</a:t>
            </a:r>
            <a:r>
              <a:rPr lang="sr-Latn-CS" altLang="en-US" sz="2800" dirty="0">
                <a:solidFill>
                  <a:schemeClr val="folHlink"/>
                </a:solidFill>
                <a:latin typeface="+mj-lt"/>
              </a:rPr>
              <a:t>, </a:t>
            </a:r>
            <a:r>
              <a:rPr lang="sr-Latn-CS" altLang="en-US" sz="2800" dirty="0" err="1">
                <a:solidFill>
                  <a:schemeClr val="folHlink"/>
                </a:solidFill>
                <a:latin typeface="+mj-lt"/>
              </a:rPr>
              <a:t>neuromas</a:t>
            </a:r>
            <a:r>
              <a:rPr lang="sr-Latn-CS" altLang="en-US" sz="2800" dirty="0">
                <a:solidFill>
                  <a:schemeClr val="folHlink"/>
                </a:solidFill>
                <a:latin typeface="+mj-lt"/>
              </a:rPr>
              <a:t>.</a:t>
            </a:r>
          </a:p>
          <a:p>
            <a:pPr marL="182880" indent="-182880" eaLnBrk="1" fontAlgn="auto" hangingPunct="1">
              <a:spcAft>
                <a:spcPts val="0"/>
              </a:spcAft>
              <a:defRPr/>
            </a:pPr>
            <a:r>
              <a:rPr lang="sr-Latn-CS" altLang="en-US" sz="2800" b="1" i="1" dirty="0">
                <a:solidFill>
                  <a:srgbClr val="F7B615"/>
                </a:solidFill>
                <a:latin typeface="Georgia" panose="02040502050405020303"/>
              </a:rPr>
              <a:t>Juvenile </a:t>
            </a:r>
            <a:r>
              <a:rPr lang="sr-Latn-CS" altLang="en-US" sz="2800" b="1" i="1" dirty="0" err="1">
                <a:solidFill>
                  <a:srgbClr val="F7B615"/>
                </a:solidFill>
                <a:latin typeface="Georgia" panose="02040502050405020303"/>
              </a:rPr>
              <a:t>nasopharyngeal</a:t>
            </a:r>
            <a:r>
              <a:rPr lang="sr-Latn-CS" altLang="en-US" sz="2800" b="1" i="1" dirty="0">
                <a:solidFill>
                  <a:srgbClr val="F7B615"/>
                </a:solidFill>
                <a:latin typeface="Georgia" panose="02040502050405020303"/>
              </a:rPr>
              <a:t> </a:t>
            </a:r>
            <a:r>
              <a:rPr lang="sr-Latn-CS" altLang="en-US" sz="2800" b="1" i="1" dirty="0" err="1">
                <a:solidFill>
                  <a:srgbClr val="F7B615"/>
                </a:solidFill>
                <a:latin typeface="Georgia" panose="02040502050405020303"/>
              </a:rPr>
              <a:t>angiofibroma</a:t>
            </a:r>
            <a:r>
              <a:rPr lang="en-US" altLang="en-US" sz="2800" dirty="0" smtClean="0">
                <a:solidFill>
                  <a:schemeClr val="folHlink"/>
                </a:solidFill>
                <a:latin typeface="+mj-lt"/>
              </a:rPr>
              <a:t> - </a:t>
            </a:r>
            <a:r>
              <a:rPr lang="sr-Latn-CS" altLang="en-US" sz="2800" dirty="0" err="1" smtClean="0">
                <a:solidFill>
                  <a:schemeClr val="folHlink"/>
                </a:solidFill>
                <a:latin typeface="+mj-lt"/>
              </a:rPr>
              <a:t>biggest</a:t>
            </a:r>
            <a:r>
              <a:rPr lang="sr-Latn-CS" altLang="en-US" sz="28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800" dirty="0" err="1">
                <a:solidFill>
                  <a:schemeClr val="folHlink"/>
                </a:solidFill>
                <a:latin typeface="+mj-lt"/>
              </a:rPr>
              <a:t>clinical</a:t>
            </a:r>
            <a:r>
              <a:rPr lang="sr-Latn-CS" altLang="en-US" sz="2800" dirty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800" dirty="0" err="1">
                <a:solidFill>
                  <a:schemeClr val="folHlink"/>
                </a:solidFill>
                <a:latin typeface="+mj-lt"/>
              </a:rPr>
              <a:t>significance</a:t>
            </a:r>
            <a:r>
              <a:rPr lang="sr-Latn-CS" altLang="en-US" sz="2800" dirty="0" smtClean="0">
                <a:solidFill>
                  <a:schemeClr val="folHlink"/>
                </a:solidFill>
                <a:latin typeface="+mj-lt"/>
              </a:rPr>
              <a:t>.</a:t>
            </a:r>
            <a:r>
              <a:rPr lang="sr-Latn-CS" altLang="en-US" sz="2400" b="1" i="1" dirty="0" smtClean="0">
                <a:solidFill>
                  <a:srgbClr val="FFFF99"/>
                </a:solidFill>
                <a:latin typeface="+mj-lt"/>
              </a:rPr>
              <a:t>.</a:t>
            </a:r>
            <a:endParaRPr lang="sr-Latn-CS" altLang="en-US" sz="2400" b="1" i="1" dirty="0">
              <a:solidFill>
                <a:srgbClr val="FFFF9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81860358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xmlns="" id="{A9A53504-AD94-4E99-A20B-2530F2D7C4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457200"/>
            <a:ext cx="7772400" cy="762000"/>
          </a:xfrm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sr-Latn-CS" altLang="en-US" sz="4000" dirty="0" err="1">
                <a:solidFill>
                  <a:srgbClr val="002060"/>
                </a:solidFill>
              </a:rPr>
              <a:t>Left</a:t>
            </a:r>
            <a:r>
              <a:rPr lang="sr-Latn-CS" altLang="en-US" sz="4000" dirty="0">
                <a:solidFill>
                  <a:srgbClr val="002060"/>
                </a:solidFill>
              </a:rPr>
              <a:t> palatine </a:t>
            </a:r>
            <a:r>
              <a:rPr lang="sr-Latn-CS" altLang="en-US" sz="4000" dirty="0" err="1">
                <a:solidFill>
                  <a:srgbClr val="002060"/>
                </a:solidFill>
              </a:rPr>
              <a:t>tonsil</a:t>
            </a:r>
            <a:r>
              <a:rPr lang="sr-Latn-CS" altLang="en-US" sz="4000" dirty="0">
                <a:solidFill>
                  <a:srgbClr val="002060"/>
                </a:solidFill>
              </a:rPr>
              <a:t> </a:t>
            </a:r>
            <a:r>
              <a:rPr lang="sr-Latn-CS" altLang="en-US" sz="4000" dirty="0" err="1">
                <a:solidFill>
                  <a:srgbClr val="002060"/>
                </a:solidFill>
              </a:rPr>
              <a:t>papilloma</a:t>
            </a:r>
            <a:endParaRPr lang="sr-Latn-CS" altLang="en-US" sz="4000" dirty="0">
              <a:solidFill>
                <a:srgbClr val="002060"/>
              </a:solidFill>
            </a:endParaRPr>
          </a:p>
        </p:txBody>
      </p:sp>
      <p:graphicFrame>
        <p:nvGraphicFramePr>
          <p:cNvPr id="10243" name="Object 3">
            <a:extLst>
              <a:ext uri="{FF2B5EF4-FFF2-40B4-BE49-F238E27FC236}">
                <a16:creationId xmlns:a16="http://schemas.microsoft.com/office/drawing/2014/main" xmlns="" id="{3D6FC06B-8FFE-4EBA-8CB3-7A225A0C8BEA}"/>
              </a:ext>
            </a:extLst>
          </p:cNvPr>
          <p:cNvGraphicFramePr>
            <a:graphicFrameLocks noGrp="1" noChangeAspect="1"/>
          </p:cNvGraphicFramePr>
          <p:nvPr>
            <p:ph idx="1"/>
          </p:nvPr>
        </p:nvGraphicFramePr>
        <p:xfrm>
          <a:off x="2057400" y="1447800"/>
          <a:ext cx="4648200" cy="464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995" name="Photo Editor Photo" r:id="rId3" imgW="3076190" imgH="3076190" progId="MSPhotoEd.3">
                  <p:embed/>
                </p:oleObj>
              </mc:Choice>
              <mc:Fallback>
                <p:oleObj name="Photo Editor Photo" r:id="rId3" imgW="3076190" imgH="3076190" progId="MSPhotoEd.3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1447800"/>
                        <a:ext cx="4648200" cy="464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31343601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xmlns="" id="{889A6624-1885-4870-AE57-9C4F75798D0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533400"/>
            <a:ext cx="7772400" cy="68580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sr-Latn-CS" altLang="en-US" sz="4000" dirty="0" err="1">
                <a:solidFill>
                  <a:srgbClr val="002060"/>
                </a:solidFill>
              </a:rPr>
              <a:t>Right</a:t>
            </a:r>
            <a:r>
              <a:rPr lang="sr-Latn-CS" altLang="en-US" sz="4000" dirty="0">
                <a:solidFill>
                  <a:srgbClr val="002060"/>
                </a:solidFill>
              </a:rPr>
              <a:t> palatine </a:t>
            </a:r>
            <a:r>
              <a:rPr lang="sr-Latn-CS" altLang="en-US" sz="4000" dirty="0" err="1">
                <a:solidFill>
                  <a:srgbClr val="002060"/>
                </a:solidFill>
              </a:rPr>
              <a:t>tonsil</a:t>
            </a:r>
            <a:r>
              <a:rPr lang="sr-Latn-CS" altLang="en-US" sz="4000" dirty="0">
                <a:solidFill>
                  <a:srgbClr val="002060"/>
                </a:solidFill>
              </a:rPr>
              <a:t> </a:t>
            </a:r>
            <a:r>
              <a:rPr lang="sr-Latn-CS" altLang="en-US" sz="4000" dirty="0" err="1">
                <a:solidFill>
                  <a:srgbClr val="002060"/>
                </a:solidFill>
              </a:rPr>
              <a:t>cyst</a:t>
            </a:r>
            <a:endParaRPr lang="sr-Latn-CS" altLang="en-US" sz="4000" dirty="0">
              <a:solidFill>
                <a:srgbClr val="002060"/>
              </a:solidFill>
            </a:endParaRPr>
          </a:p>
        </p:txBody>
      </p:sp>
      <p:graphicFrame>
        <p:nvGraphicFramePr>
          <p:cNvPr id="11267" name="Object 3">
            <a:extLst>
              <a:ext uri="{FF2B5EF4-FFF2-40B4-BE49-F238E27FC236}">
                <a16:creationId xmlns:a16="http://schemas.microsoft.com/office/drawing/2014/main" xmlns="" id="{795F257C-BE89-4CCC-9E01-C38971ABE98B}"/>
              </a:ext>
            </a:extLst>
          </p:cNvPr>
          <p:cNvGraphicFramePr>
            <a:graphicFrameLocks noGrp="1" noChangeAspect="1"/>
          </p:cNvGraphicFramePr>
          <p:nvPr>
            <p:ph idx="1"/>
          </p:nvPr>
        </p:nvGraphicFramePr>
        <p:xfrm>
          <a:off x="1549400" y="1524000"/>
          <a:ext cx="5689600" cy="426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19" name="Photo Editor Photo" r:id="rId3" imgW="3048426" imgH="2285714" progId="MSPhotoEd.3">
                  <p:embed/>
                </p:oleObj>
              </mc:Choice>
              <mc:Fallback>
                <p:oleObj name="Photo Editor Photo" r:id="rId3" imgW="3048426" imgH="2285714" progId="MSPhotoEd.3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9400" y="1524000"/>
                        <a:ext cx="5689600" cy="426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226863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xmlns="" id="{CAF9A99C-3A59-474D-A288-C7C3223C9E6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7239000" cy="83820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sr-Latn-CS" altLang="en-US" sz="4000" dirty="0" err="1">
                <a:solidFill>
                  <a:srgbClr val="002060"/>
                </a:solidFill>
              </a:rPr>
              <a:t>Right</a:t>
            </a:r>
            <a:r>
              <a:rPr lang="sr-Latn-CS" altLang="en-US" sz="4000" dirty="0">
                <a:solidFill>
                  <a:srgbClr val="002060"/>
                </a:solidFill>
              </a:rPr>
              <a:t> palatine </a:t>
            </a:r>
            <a:r>
              <a:rPr lang="sr-Latn-CS" altLang="en-US" sz="4000" dirty="0" err="1">
                <a:solidFill>
                  <a:srgbClr val="002060"/>
                </a:solidFill>
              </a:rPr>
              <a:t>tonsil</a:t>
            </a:r>
            <a:r>
              <a:rPr lang="sr-Latn-CS" altLang="en-US" sz="4000" dirty="0">
                <a:solidFill>
                  <a:srgbClr val="002060"/>
                </a:solidFill>
              </a:rPr>
              <a:t> </a:t>
            </a:r>
            <a:r>
              <a:rPr lang="sr-Latn-CS" altLang="en-US" sz="4000" dirty="0" err="1">
                <a:solidFill>
                  <a:srgbClr val="002060"/>
                </a:solidFill>
              </a:rPr>
              <a:t>polyp</a:t>
            </a:r>
            <a:endParaRPr lang="sr-Latn-CS" altLang="en-US" sz="4000" dirty="0">
              <a:solidFill>
                <a:srgbClr val="002060"/>
              </a:solidFill>
            </a:endParaRPr>
          </a:p>
        </p:txBody>
      </p:sp>
      <p:graphicFrame>
        <p:nvGraphicFramePr>
          <p:cNvPr id="12291" name="Object 3">
            <a:extLst>
              <a:ext uri="{FF2B5EF4-FFF2-40B4-BE49-F238E27FC236}">
                <a16:creationId xmlns:a16="http://schemas.microsoft.com/office/drawing/2014/main" xmlns="" id="{15200586-A0FB-4389-AC8C-02688D6081FD}"/>
              </a:ext>
            </a:extLst>
          </p:cNvPr>
          <p:cNvGraphicFramePr>
            <a:graphicFrameLocks noGrp="1" noChangeAspect="1"/>
          </p:cNvGraphicFramePr>
          <p:nvPr>
            <p:ph idx="1"/>
          </p:nvPr>
        </p:nvGraphicFramePr>
        <p:xfrm>
          <a:off x="2133600" y="1524000"/>
          <a:ext cx="4419600" cy="441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43" name="Photo Editor Photo" r:id="rId3" imgW="3285714" imgH="3285714" progId="MSPhotoEd.3">
                  <p:embed/>
                </p:oleObj>
              </mc:Choice>
              <mc:Fallback>
                <p:oleObj name="Photo Editor Photo" r:id="rId3" imgW="3285714" imgH="3285714" progId="MSPhotoEd.3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1524000"/>
                        <a:ext cx="4419600" cy="441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9246994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xmlns="" id="{B193AF4D-465A-4E17-B030-C5CECB0DA6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419100"/>
            <a:ext cx="8686800" cy="133350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-US" altLang="en-US" sz="4000" dirty="0" smtClean="0">
                <a:solidFill>
                  <a:srgbClr val="002060"/>
                </a:solidFill>
              </a:rPr>
              <a:t>Vagal glomus tumor propagating into oropharynx</a:t>
            </a:r>
            <a:endParaRPr lang="en-GB" altLang="en-US" sz="4000" dirty="0">
              <a:solidFill>
                <a:srgbClr val="002060"/>
              </a:solidFill>
            </a:endParaRPr>
          </a:p>
        </p:txBody>
      </p:sp>
      <p:graphicFrame>
        <p:nvGraphicFramePr>
          <p:cNvPr id="13315" name="Object 3">
            <a:extLst>
              <a:ext uri="{FF2B5EF4-FFF2-40B4-BE49-F238E27FC236}">
                <a16:creationId xmlns:a16="http://schemas.microsoft.com/office/drawing/2014/main" xmlns="" id="{383F2BA2-F2FD-4D08-B6A6-3A15F570968E}"/>
              </a:ext>
            </a:extLst>
          </p:cNvPr>
          <p:cNvGraphicFramePr>
            <a:graphicFrameLocks noGrp="1" noChangeAspect="1"/>
          </p:cNvGraphicFramePr>
          <p:nvPr>
            <p:ph idx="1"/>
          </p:nvPr>
        </p:nvGraphicFramePr>
        <p:xfrm>
          <a:off x="2514600" y="1828800"/>
          <a:ext cx="4114800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67" name="Photo Editor Photo" r:id="rId3" imgW="3038095" imgH="3038095" progId="MSPhotoEd.3">
                  <p:embed/>
                </p:oleObj>
              </mc:Choice>
              <mc:Fallback>
                <p:oleObj name="Photo Editor Photo" r:id="rId3" imgW="3038095" imgH="3038095" progId="MSPhotoEd.3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1828800"/>
                        <a:ext cx="4114800" cy="411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71207932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xmlns="" id="{318A0C25-910B-4A0B-B074-62ED70C7BD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457200"/>
            <a:ext cx="7772400" cy="1371600"/>
          </a:xfrm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en-US" altLang="en-US" sz="4000" dirty="0" smtClean="0">
                <a:solidFill>
                  <a:srgbClr val="002060"/>
                </a:solidFill>
              </a:rPr>
              <a:t>Right parotid gland pleomorphic adenoma propagating into oropharynx</a:t>
            </a:r>
            <a:endParaRPr lang="en-GB" altLang="en-US" sz="4000" dirty="0">
              <a:solidFill>
                <a:srgbClr val="002060"/>
              </a:solidFill>
            </a:endParaRPr>
          </a:p>
        </p:txBody>
      </p:sp>
      <p:graphicFrame>
        <p:nvGraphicFramePr>
          <p:cNvPr id="14339" name="Object 3">
            <a:extLst>
              <a:ext uri="{FF2B5EF4-FFF2-40B4-BE49-F238E27FC236}">
                <a16:creationId xmlns:a16="http://schemas.microsoft.com/office/drawing/2014/main" xmlns="" id="{8582C83D-083C-46D3-B2AD-F71C50B2ABAF}"/>
              </a:ext>
            </a:extLst>
          </p:cNvPr>
          <p:cNvGraphicFramePr>
            <a:graphicFrameLocks noGrp="1" noChangeAspect="1"/>
          </p:cNvGraphicFramePr>
          <p:nvPr>
            <p:ph idx="1"/>
          </p:nvPr>
        </p:nvGraphicFramePr>
        <p:xfrm>
          <a:off x="1363663" y="1981200"/>
          <a:ext cx="6264275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091" name="Photo Editor Photo" r:id="rId3" imgW="4638095" imgH="3048426" progId="MSPhotoEd.3">
                  <p:embed/>
                </p:oleObj>
              </mc:Choice>
              <mc:Fallback>
                <p:oleObj name="Photo Editor Photo" r:id="rId3" imgW="4638095" imgH="3048426" progId="MSPhotoEd.3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3663" y="1981200"/>
                        <a:ext cx="6264275" cy="411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38806938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xmlns="" id="{3E58DFA0-A776-4F07-8DD7-6BDE2B5CC44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auto">
          <a:xfrm>
            <a:off x="838200" y="1752600"/>
            <a:ext cx="7010400" cy="198120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sr-Latn-CS" altLang="en-US" sz="6000" dirty="0">
                <a:solidFill>
                  <a:srgbClr val="002060"/>
                </a:solidFill>
              </a:rPr>
              <a:t>Juvenile </a:t>
            </a:r>
            <a:r>
              <a:rPr lang="sr-Latn-CS" altLang="en-US" sz="6000" dirty="0" err="1">
                <a:solidFill>
                  <a:srgbClr val="002060"/>
                </a:solidFill>
              </a:rPr>
              <a:t>nasopharyngeal</a:t>
            </a:r>
            <a:r>
              <a:rPr lang="sr-Latn-CS" altLang="en-US" sz="6000" dirty="0">
                <a:solidFill>
                  <a:srgbClr val="002060"/>
                </a:solidFill>
              </a:rPr>
              <a:t> </a:t>
            </a:r>
            <a:r>
              <a:rPr lang="sr-Latn-CS" altLang="en-US" sz="6000" dirty="0" err="1">
                <a:solidFill>
                  <a:srgbClr val="002060"/>
                </a:solidFill>
              </a:rPr>
              <a:t>angiofibroma</a:t>
            </a:r>
            <a:endParaRPr lang="en-GB" altLang="en-US" sz="6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795595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>
            <a:extLst>
              <a:ext uri="{FF2B5EF4-FFF2-40B4-BE49-F238E27FC236}">
                <a16:creationId xmlns:a16="http://schemas.microsoft.com/office/drawing/2014/main" xmlns="" id="{36BC93E1-9D4C-4D30-B1FF-4DD87AB8203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33400" y="533400"/>
            <a:ext cx="7772400" cy="5410200"/>
          </a:xfrm>
        </p:spPr>
        <p:txBody>
          <a:bodyPr rtlCol="0">
            <a:normAutofit fontScale="92500"/>
          </a:bodyPr>
          <a:lstStyle/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sr-Latn-CS" altLang="en-US" sz="2800" dirty="0" err="1">
                <a:solidFill>
                  <a:srgbClr val="FF3399"/>
                </a:solidFill>
                <a:latin typeface="+mj-lt"/>
              </a:rPr>
              <a:t>Etiology</a:t>
            </a:r>
            <a:r>
              <a:rPr lang="sr-Latn-CS" altLang="en-US" sz="2400" dirty="0" smtClean="0">
                <a:latin typeface="+mj-lt"/>
              </a:rPr>
              <a:t> </a:t>
            </a:r>
            <a:r>
              <a:rPr lang="sr-Latn-CS" altLang="en-US" sz="2400" dirty="0">
                <a:latin typeface="+mj-lt"/>
              </a:rPr>
              <a:t>–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unknown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. </a:t>
            </a:r>
          </a:p>
          <a:p>
            <a:pPr lvl="1" indent="-182880" algn="just" eaLnBrk="1" fontAlgn="auto" hangingPunct="1">
              <a:defRPr/>
            </a:pP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There is an imbalance of adrenal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gland sex </a:t>
            </a: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hormones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: </a:t>
            </a: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hypersecretion of </a:t>
            </a:r>
            <a:r>
              <a:rPr lang="sr-Latn-CS" altLang="en-US" sz="2400" i="1" u="sng" dirty="0">
                <a:solidFill>
                  <a:srgbClr val="F7B615"/>
                </a:solidFill>
                <a:latin typeface="Georgia" panose="02040502050405020303"/>
              </a:rPr>
              <a:t>11-ketosteroids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(female sex hormone), </a:t>
            </a:r>
            <a:r>
              <a:rPr lang="en-US" altLang="en-US" sz="2400" dirty="0" err="1">
                <a:solidFill>
                  <a:schemeClr val="folHlink"/>
                </a:solidFill>
                <a:latin typeface="+mj-lt"/>
              </a:rPr>
              <a:t>hyposecretion</a:t>
            </a: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 of </a:t>
            </a:r>
            <a:r>
              <a:rPr lang="sr-Latn-CS" altLang="en-US" sz="2400" i="1" u="sng" dirty="0" smtClean="0">
                <a:solidFill>
                  <a:srgbClr val="F7B615"/>
                </a:solidFill>
                <a:latin typeface="Georgia" panose="02040502050405020303"/>
              </a:rPr>
              <a:t>1</a:t>
            </a:r>
            <a:r>
              <a:rPr lang="en-US" altLang="en-US" sz="2400" i="1" u="sng" dirty="0" smtClean="0">
                <a:solidFill>
                  <a:srgbClr val="F7B615"/>
                </a:solidFill>
                <a:latin typeface="Georgia" panose="02040502050405020303"/>
              </a:rPr>
              <a:t>7</a:t>
            </a:r>
            <a:r>
              <a:rPr lang="sr-Latn-CS" altLang="en-US" sz="2400" i="1" u="sng" dirty="0" smtClean="0">
                <a:solidFill>
                  <a:srgbClr val="F7B615"/>
                </a:solidFill>
                <a:latin typeface="Georgia" panose="02040502050405020303"/>
              </a:rPr>
              <a:t>-</a:t>
            </a:r>
            <a:r>
              <a:rPr lang="sr-Latn-CS" altLang="en-US" sz="2400" i="1" u="sng" dirty="0" err="1" smtClean="0">
                <a:solidFill>
                  <a:srgbClr val="F7B615"/>
                </a:solidFill>
                <a:latin typeface="Georgia" panose="02040502050405020303"/>
              </a:rPr>
              <a:t>ketosteroids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(male sex hormone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)</a:t>
            </a:r>
          </a:p>
          <a:p>
            <a:pPr lvl="1" indent="-182880" algn="just" eaLnBrk="1" fontAlgn="auto" hangingPunct="1">
              <a:defRPr/>
            </a:pPr>
            <a:r>
              <a:rPr lang="en-US" altLang="en-US" sz="2400" u="sng" dirty="0">
                <a:solidFill>
                  <a:schemeClr val="folHlink"/>
                </a:solidFill>
                <a:latin typeface="+mj-lt"/>
              </a:rPr>
              <a:t>Exclusively</a:t>
            </a: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 in adolescent males, 10-20 years old</a:t>
            </a:r>
          </a:p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sr-Latn-CS" altLang="en-US" sz="2400" b="1" dirty="0" err="1">
                <a:solidFill>
                  <a:srgbClr val="FF3399"/>
                </a:solidFill>
                <a:latin typeface="+mj-lt"/>
              </a:rPr>
              <a:t>Macroscopically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– </a:t>
            </a: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pink-grey color, lobulated, highly vascular growth.</a:t>
            </a:r>
            <a:endParaRPr lang="sr-Latn-CS" altLang="en-US" sz="2400" dirty="0">
              <a:solidFill>
                <a:schemeClr val="folHlink"/>
              </a:solidFill>
              <a:latin typeface="+mj-lt"/>
            </a:endParaRPr>
          </a:p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sr-Latn-CS" altLang="en-US" sz="2400" b="1" dirty="0" err="1">
                <a:solidFill>
                  <a:srgbClr val="FF3399"/>
                </a:solidFill>
                <a:latin typeface="+mj-lt"/>
              </a:rPr>
              <a:t>Histologically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– 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angiofibrom</a:t>
            </a: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a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(</a:t>
            </a: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blood vessels do not possess middle, muscular layer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)</a:t>
            </a:r>
            <a:endParaRPr lang="sr-Latn-CS" altLang="en-US" sz="2400" dirty="0">
              <a:solidFill>
                <a:schemeClr val="folHlink"/>
              </a:solidFill>
              <a:latin typeface="+mj-lt"/>
            </a:endParaRPr>
          </a:p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sr-Latn-CS" altLang="en-US" sz="2400" b="1" dirty="0" err="1">
                <a:solidFill>
                  <a:srgbClr val="FF3399"/>
                </a:solidFill>
                <a:latin typeface="+mj-lt"/>
              </a:rPr>
              <a:t>Location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– </a:t>
            </a: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roof of the nasopharynx and upper border of the nasal septum (between vomer and sphenoid bone body)</a:t>
            </a:r>
          </a:p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en-US" altLang="en-US" sz="2400" b="1" dirty="0" smtClean="0">
                <a:solidFill>
                  <a:srgbClr val="FF3399"/>
                </a:solidFill>
                <a:latin typeface="+mj-lt"/>
              </a:rPr>
              <a:t>Spreading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– </a:t>
            </a: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to the nasal cavity, oropharynx, ethmoid, maxillary and sphenoid sinuses, </a:t>
            </a:r>
            <a:r>
              <a:rPr lang="en-US" altLang="en-US" sz="2400" dirty="0" err="1">
                <a:solidFill>
                  <a:schemeClr val="folHlink"/>
                </a:solidFill>
                <a:latin typeface="+mj-lt"/>
              </a:rPr>
              <a:t>endocranium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.</a:t>
            </a:r>
            <a:endParaRPr lang="en-US" altLang="en-US" sz="2400" dirty="0">
              <a:solidFill>
                <a:schemeClr val="folHlink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457805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38200"/>
            <a:ext cx="8229600" cy="5168900"/>
          </a:xfrm>
        </p:spPr>
        <p:txBody>
          <a:bodyPr>
            <a:normAutofit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Most commonly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spreaded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by droplets, less commonly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hematogenously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or through dust and food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 be an isolated disease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prodromal stage of infectious diseases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scarlet fever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measles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infectious mononucleosis,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influenza)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 follows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certain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systemic diseases 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leucosis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uremia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agranulocytosis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Clinical presentation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C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21792" lvl="1" eaLnBrk="1" fontAlgn="auto" hangingPunct="1"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systemic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weakness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muscle pain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malaise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chills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fever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sweating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21792" lvl="1" eaLnBrk="1" fontAlgn="auto" hangingPunct="1"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loca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scratchiness and burning in the throat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dysphagia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mouth dryness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bad breath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hyponasal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speech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lymphadenopathy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21792" lvl="1" eaLnBrk="1" fontAlgn="auto" hangingPunct="1"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there are several forms of angina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>
            <a:extLst>
              <a:ext uri="{FF2B5EF4-FFF2-40B4-BE49-F238E27FC236}">
                <a16:creationId xmlns:a16="http://schemas.microsoft.com/office/drawing/2014/main" xmlns="" id="{9D9B4871-2915-402D-A5CA-67C0F4E5A1D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33400" y="609600"/>
            <a:ext cx="7848600" cy="5410200"/>
          </a:xfrm>
        </p:spPr>
        <p:txBody>
          <a:bodyPr rtlCol="0">
            <a:normAutofit fontScale="92500"/>
          </a:bodyPr>
          <a:lstStyle/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sr-Latn-CS" altLang="en-US" sz="2800" dirty="0" err="1">
                <a:solidFill>
                  <a:srgbClr val="FF3399"/>
                </a:solidFill>
                <a:latin typeface="+mj-lt"/>
              </a:rPr>
              <a:t>Clinical</a:t>
            </a:r>
            <a:r>
              <a:rPr lang="sr-Latn-CS" altLang="en-US" sz="2800" dirty="0">
                <a:solidFill>
                  <a:srgbClr val="FF3399"/>
                </a:solidFill>
                <a:latin typeface="+mj-lt"/>
              </a:rPr>
              <a:t> </a:t>
            </a:r>
            <a:r>
              <a:rPr lang="sr-Latn-CS" altLang="en-US" sz="2800" dirty="0" err="1">
                <a:solidFill>
                  <a:srgbClr val="FF3399"/>
                </a:solidFill>
                <a:latin typeface="+mj-lt"/>
              </a:rPr>
              <a:t>presentation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– </a:t>
            </a:r>
            <a:r>
              <a:rPr lang="sr-Latn-CS" altLang="en-US" sz="2400" dirty="0" smtClean="0">
                <a:solidFill>
                  <a:schemeClr val="hlink"/>
                </a:solidFill>
                <a:latin typeface="+mj-lt"/>
              </a:rPr>
              <a:t>in </a:t>
            </a:r>
            <a:r>
              <a:rPr lang="sr-Latn-CS" altLang="en-US" sz="2400" dirty="0" err="1">
                <a:solidFill>
                  <a:schemeClr val="hlink"/>
                </a:solidFill>
                <a:latin typeface="+mj-lt"/>
              </a:rPr>
              <a:t>the</a:t>
            </a:r>
            <a:r>
              <a:rPr lang="sr-Latn-CS" altLang="en-US" sz="2400" dirty="0">
                <a:solidFill>
                  <a:schemeClr val="hlink"/>
                </a:solidFill>
                <a:latin typeface="+mj-lt"/>
              </a:rPr>
              <a:t> </a:t>
            </a:r>
            <a:r>
              <a:rPr lang="sr-Latn-CS" altLang="en-US" sz="2400" dirty="0" err="1">
                <a:solidFill>
                  <a:schemeClr val="hlink"/>
                </a:solidFill>
                <a:latin typeface="+mj-lt"/>
              </a:rPr>
              <a:t>beginning</a:t>
            </a:r>
            <a:r>
              <a:rPr lang="sr-Latn-CS" altLang="en-US" sz="2400" dirty="0">
                <a:solidFill>
                  <a:schemeClr val="hlink"/>
                </a:solidFill>
                <a:latin typeface="+mj-lt"/>
              </a:rPr>
              <a:t> </a:t>
            </a: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- unilateral nasal obstruction, occasional and then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more </a:t>
            </a: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frequent nose bleeds, secondary anemia, </a:t>
            </a:r>
            <a:r>
              <a:rPr lang="en-US" altLang="en-US" sz="2400" dirty="0" err="1" smtClean="0">
                <a:solidFill>
                  <a:schemeClr val="folHlink"/>
                </a:solidFill>
                <a:latin typeface="+mj-lt"/>
              </a:rPr>
              <a:t>hyponasal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speech, occasional headaches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;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 err="1">
                <a:solidFill>
                  <a:schemeClr val="hlink"/>
                </a:solidFill>
                <a:latin typeface="+mj-lt"/>
              </a:rPr>
              <a:t>later</a:t>
            </a:r>
            <a:r>
              <a:rPr lang="sr-Latn-CS" altLang="en-US" sz="2400" dirty="0">
                <a:solidFill>
                  <a:schemeClr val="hlink"/>
                </a:solidFill>
                <a:latin typeface="+mj-lt"/>
              </a:rPr>
              <a:t> </a:t>
            </a:r>
            <a:r>
              <a:rPr lang="sr-Latn-CS" altLang="en-US" sz="2400" dirty="0" smtClean="0">
                <a:solidFill>
                  <a:schemeClr val="hlink"/>
                </a:solidFill>
                <a:latin typeface="+mj-lt"/>
              </a:rPr>
              <a:t>on</a:t>
            </a: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-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diplopia, poor eyesight, middle ear and central nervous system symptoms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.</a:t>
            </a:r>
            <a:endParaRPr lang="sr-Latn-CS" altLang="en-US" sz="2400" dirty="0">
              <a:solidFill>
                <a:schemeClr val="folHlink"/>
              </a:solidFill>
              <a:latin typeface="+mj-lt"/>
            </a:endParaRPr>
          </a:p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sr-Latn-CS" altLang="en-US" sz="2800" dirty="0" err="1">
                <a:solidFill>
                  <a:srgbClr val="FF3399"/>
                </a:solidFill>
                <a:latin typeface="+mj-lt"/>
              </a:rPr>
              <a:t>Diagnosis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– </a:t>
            </a: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anamnesis, anterior and posterior </a:t>
            </a:r>
            <a:r>
              <a:rPr lang="en-US" altLang="en-US" sz="2400" dirty="0" err="1">
                <a:solidFill>
                  <a:schemeClr val="folHlink"/>
                </a:solidFill>
                <a:latin typeface="+mj-lt"/>
              </a:rPr>
              <a:t>rhinoscopy</a:t>
            </a: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, paranasal sinuses X-ray, skull X-ray, lateral X-ray of the nasopharynx, complete blood count, hormone level measurements, CT scan (method of choice).</a:t>
            </a:r>
          </a:p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en-US" altLang="en-US" sz="2800" dirty="0" smtClean="0">
                <a:solidFill>
                  <a:srgbClr val="FF3399"/>
                </a:solidFill>
                <a:latin typeface="+mj-lt"/>
              </a:rPr>
              <a:t>Differential diagnosis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– adenoid, 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antro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c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hoanal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pol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y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p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, </a:t>
            </a:r>
            <a:r>
              <a:rPr lang="en-US" altLang="en-US" sz="2400" dirty="0" err="1" smtClean="0">
                <a:solidFill>
                  <a:schemeClr val="folHlink"/>
                </a:solidFill>
                <a:latin typeface="+mj-lt"/>
              </a:rPr>
              <a:t>choanal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 atresia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,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lymphoma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, </a:t>
            </a: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c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hordom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a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and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teratom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a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.</a:t>
            </a:r>
            <a:endParaRPr lang="sr-Latn-CS" altLang="en-US" sz="2400" dirty="0">
              <a:solidFill>
                <a:schemeClr val="folHlink"/>
              </a:solidFill>
              <a:latin typeface="+mj-lt"/>
            </a:endParaRPr>
          </a:p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sr-Latn-CS" altLang="en-US" sz="2800" dirty="0" err="1">
                <a:solidFill>
                  <a:srgbClr val="FF3399"/>
                </a:solidFill>
                <a:latin typeface="+mj-lt"/>
              </a:rPr>
              <a:t>Treatment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–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surgery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(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Wilson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’s </a:t>
            </a:r>
            <a:r>
              <a:rPr lang="en-US" altLang="en-US" sz="2400" dirty="0" err="1" smtClean="0">
                <a:solidFill>
                  <a:schemeClr val="folHlink"/>
                </a:solidFill>
                <a:latin typeface="+mj-lt"/>
              </a:rPr>
              <a:t>transpalatine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 approach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,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Moure’s 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paralateral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r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h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inotom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y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and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D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enker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’s </a:t>
            </a:r>
            <a:r>
              <a:rPr lang="en-US" altLang="en-US" sz="2400" dirty="0" err="1" smtClean="0">
                <a:solidFill>
                  <a:schemeClr val="folHlink"/>
                </a:solidFill>
                <a:latin typeface="+mj-lt"/>
              </a:rPr>
              <a:t>transmaxillary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 approach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).</a:t>
            </a:r>
            <a:endParaRPr lang="en-GB" altLang="en-US" sz="2400" dirty="0">
              <a:solidFill>
                <a:srgbClr val="FF339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16808177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:a16="http://schemas.microsoft.com/office/drawing/2014/main" xmlns="" id="{9C041390-DB67-45CB-AD55-4762DB1712A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33400" y="609600"/>
            <a:ext cx="8001000" cy="5410200"/>
          </a:xfrm>
        </p:spPr>
        <p:txBody>
          <a:bodyPr rtlCol="0">
            <a:normAutofit/>
          </a:bodyPr>
          <a:lstStyle/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sr-Latn-CS" altLang="en-US" sz="2800" dirty="0" err="1" smtClean="0">
                <a:solidFill>
                  <a:srgbClr val="FF3399"/>
                </a:solidFill>
                <a:latin typeface="+mj-lt"/>
              </a:rPr>
              <a:t>Preoperatively</a:t>
            </a:r>
            <a:endParaRPr lang="sr-Latn-CS" altLang="en-US" sz="2400" dirty="0" smtClean="0">
              <a:latin typeface="+mj-lt"/>
            </a:endParaRPr>
          </a:p>
          <a:p>
            <a:pPr lvl="1" indent="-182880" algn="just" eaLnBrk="1" fontAlgn="auto" hangingPunct="1">
              <a:defRPr/>
            </a:pP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Contrast a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ngiography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of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u="sng" dirty="0" err="1">
                <a:solidFill>
                  <a:srgbClr val="FF3399"/>
                </a:solidFill>
                <a:latin typeface="+mj-lt"/>
              </a:rPr>
              <a:t>external</a:t>
            </a:r>
            <a:r>
              <a:rPr lang="sr-Latn-CS" altLang="en-US" sz="2400" u="sng" dirty="0">
                <a:solidFill>
                  <a:srgbClr val="FF3399"/>
                </a:solidFill>
                <a:latin typeface="+mj-lt"/>
              </a:rPr>
              <a:t> </a:t>
            </a:r>
            <a:r>
              <a:rPr lang="sr-Latn-CS" altLang="en-US" sz="2400" u="sng" dirty="0" err="1">
                <a:solidFill>
                  <a:srgbClr val="FF3399"/>
                </a:solidFill>
                <a:latin typeface="+mj-lt"/>
              </a:rPr>
              <a:t>carotid</a:t>
            </a:r>
            <a:r>
              <a:rPr lang="sr-Latn-CS" altLang="en-US" sz="2400" u="sng" dirty="0">
                <a:solidFill>
                  <a:srgbClr val="FF3399"/>
                </a:solidFill>
                <a:latin typeface="+mj-lt"/>
              </a:rPr>
              <a:t> </a:t>
            </a:r>
            <a:r>
              <a:rPr lang="sr-Latn-CS" altLang="en-US" sz="2400" u="sng" dirty="0" err="1" smtClean="0">
                <a:solidFill>
                  <a:srgbClr val="FF3399"/>
                </a:solidFill>
                <a:latin typeface="+mj-lt"/>
              </a:rPr>
              <a:t>artery</a:t>
            </a:r>
            <a:endParaRPr lang="sr-Latn-CS" altLang="en-US" sz="2400" u="sng" dirty="0" smtClean="0">
              <a:solidFill>
                <a:srgbClr val="FF3399"/>
              </a:solidFill>
              <a:latin typeface="+mj-lt"/>
            </a:endParaRPr>
          </a:p>
          <a:p>
            <a:pPr lvl="1" indent="-182880" algn="just" eaLnBrk="1" fontAlgn="auto" hangingPunct="1">
              <a:defRPr/>
            </a:pP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Embolization of the supplying blood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vessel, especially of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u="sng" dirty="0" err="1">
                <a:solidFill>
                  <a:srgbClr val="FF3399"/>
                </a:solidFill>
                <a:latin typeface="+mj-lt"/>
              </a:rPr>
              <a:t>internal</a:t>
            </a:r>
            <a:r>
              <a:rPr lang="sr-Latn-CS" altLang="en-US" sz="2400" u="sng" dirty="0">
                <a:solidFill>
                  <a:srgbClr val="FF3399"/>
                </a:solidFill>
                <a:latin typeface="+mj-lt"/>
              </a:rPr>
              <a:t> </a:t>
            </a:r>
            <a:r>
              <a:rPr lang="sr-Latn-CS" altLang="en-US" sz="2400" u="sng" dirty="0" err="1">
                <a:solidFill>
                  <a:srgbClr val="FF3399"/>
                </a:solidFill>
                <a:latin typeface="+mj-lt"/>
              </a:rPr>
              <a:t>maxillary</a:t>
            </a:r>
            <a:r>
              <a:rPr lang="sr-Latn-CS" altLang="en-US" sz="2400" u="sng" dirty="0">
                <a:solidFill>
                  <a:srgbClr val="FF3399"/>
                </a:solidFill>
                <a:latin typeface="+mj-lt"/>
              </a:rPr>
              <a:t> </a:t>
            </a:r>
            <a:r>
              <a:rPr lang="sr-Latn-CS" altLang="en-US" sz="2400" u="sng" dirty="0" err="1">
                <a:solidFill>
                  <a:srgbClr val="FF3399"/>
                </a:solidFill>
                <a:latin typeface="+mj-lt"/>
              </a:rPr>
              <a:t>artery</a:t>
            </a:r>
            <a:endParaRPr lang="sr-Latn-CS" altLang="en-US" sz="2400" u="sng" dirty="0">
              <a:solidFill>
                <a:srgbClr val="FF3399"/>
              </a:solidFill>
              <a:latin typeface="+mj-lt"/>
            </a:endParaRPr>
          </a:p>
          <a:p>
            <a:pPr lvl="1" indent="-182880" algn="just" eaLnBrk="1" fontAlgn="auto" hangingPunct="1">
              <a:defRPr/>
            </a:pP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Ordering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blood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transfusions</a:t>
            </a:r>
            <a:endParaRPr lang="sr-Latn-CS" altLang="en-US" sz="2400" dirty="0">
              <a:solidFill>
                <a:schemeClr val="folHlink"/>
              </a:solidFill>
              <a:latin typeface="+mj-lt"/>
            </a:endParaRPr>
          </a:p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sr-Latn-CS" altLang="en-US" sz="2800" dirty="0" err="1">
                <a:solidFill>
                  <a:srgbClr val="FF3399"/>
                </a:solidFill>
                <a:latin typeface="+mj-lt"/>
              </a:rPr>
              <a:t>During</a:t>
            </a:r>
            <a:r>
              <a:rPr lang="sr-Latn-CS" altLang="en-US" sz="2800" dirty="0">
                <a:solidFill>
                  <a:srgbClr val="FF3399"/>
                </a:solidFill>
                <a:latin typeface="+mj-lt"/>
              </a:rPr>
              <a:t> </a:t>
            </a:r>
            <a:r>
              <a:rPr lang="sr-Latn-CS" altLang="en-US" sz="2800" dirty="0" err="1">
                <a:solidFill>
                  <a:srgbClr val="FF3399"/>
                </a:solidFill>
                <a:latin typeface="+mj-lt"/>
              </a:rPr>
              <a:t>surgical</a:t>
            </a:r>
            <a:r>
              <a:rPr lang="sr-Latn-CS" altLang="en-US" sz="2800" dirty="0">
                <a:solidFill>
                  <a:srgbClr val="FF3399"/>
                </a:solidFill>
                <a:latin typeface="+mj-lt"/>
              </a:rPr>
              <a:t> </a:t>
            </a:r>
            <a:r>
              <a:rPr lang="sr-Latn-CS" altLang="en-US" sz="2800" dirty="0" smtClean="0">
                <a:solidFill>
                  <a:srgbClr val="FF3399"/>
                </a:solidFill>
                <a:latin typeface="+mj-lt"/>
              </a:rPr>
              <a:t>procedure</a:t>
            </a:r>
            <a:endParaRPr lang="sr-Latn-CS" altLang="en-US" sz="2400" dirty="0">
              <a:latin typeface="+mj-lt"/>
            </a:endParaRPr>
          </a:p>
          <a:p>
            <a:pPr lvl="1" indent="-182880" algn="just" eaLnBrk="1" fontAlgn="auto" hangingPunct="1">
              <a:defRPr/>
            </a:pP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Heavy bleeding</a:t>
            </a:r>
          </a:p>
          <a:p>
            <a:pPr lvl="1" indent="-182880" algn="just" eaLnBrk="1" fontAlgn="auto" hangingPunct="1">
              <a:defRPr/>
            </a:pP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Goal is complete removal because of possible relapse</a:t>
            </a:r>
          </a:p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sr-Latn-CS" altLang="en-US" sz="2800" dirty="0" err="1">
                <a:solidFill>
                  <a:srgbClr val="FF3399"/>
                </a:solidFill>
                <a:latin typeface="+mj-lt"/>
              </a:rPr>
              <a:t>Expansion</a:t>
            </a:r>
            <a:r>
              <a:rPr lang="sr-Latn-CS" altLang="en-US" sz="2800" dirty="0">
                <a:solidFill>
                  <a:srgbClr val="FF3399"/>
                </a:solidFill>
                <a:latin typeface="+mj-lt"/>
              </a:rPr>
              <a:t> </a:t>
            </a:r>
            <a:r>
              <a:rPr lang="sr-Latn-CS" altLang="en-US" sz="2800" dirty="0" err="1">
                <a:solidFill>
                  <a:srgbClr val="FF3399"/>
                </a:solidFill>
                <a:latin typeface="+mj-lt"/>
              </a:rPr>
              <a:t>into</a:t>
            </a:r>
            <a:r>
              <a:rPr lang="sr-Latn-CS" altLang="en-US" sz="2800" dirty="0">
                <a:solidFill>
                  <a:srgbClr val="FF3399"/>
                </a:solidFill>
                <a:latin typeface="+mj-lt"/>
              </a:rPr>
              <a:t> </a:t>
            </a:r>
            <a:r>
              <a:rPr lang="sr-Latn-CS" altLang="en-US" sz="2800" dirty="0" err="1">
                <a:solidFill>
                  <a:srgbClr val="FF3399"/>
                </a:solidFill>
                <a:latin typeface="+mj-lt"/>
              </a:rPr>
              <a:t>the</a:t>
            </a:r>
            <a:r>
              <a:rPr lang="sr-Latn-CS" altLang="en-US" sz="2800" dirty="0">
                <a:solidFill>
                  <a:srgbClr val="FF3399"/>
                </a:solidFill>
                <a:latin typeface="+mj-lt"/>
              </a:rPr>
              <a:t> </a:t>
            </a:r>
            <a:r>
              <a:rPr lang="sr-Latn-CS" altLang="en-US" sz="2800" dirty="0" err="1" smtClean="0">
                <a:solidFill>
                  <a:srgbClr val="FF3399"/>
                </a:solidFill>
                <a:latin typeface="+mj-lt"/>
              </a:rPr>
              <a:t>endocranium</a:t>
            </a:r>
            <a:endParaRPr lang="sr-Latn-CS" altLang="en-US" sz="2800" dirty="0">
              <a:solidFill>
                <a:srgbClr val="FF3399"/>
              </a:solidFill>
              <a:latin typeface="+mj-lt"/>
            </a:endParaRPr>
          </a:p>
          <a:p>
            <a:pPr lvl="1" indent="-182880" algn="just" eaLnBrk="1" fontAlgn="auto" hangingPunct="1">
              <a:defRPr/>
            </a:pP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Surgery –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contraindicated</a:t>
            </a:r>
            <a:endParaRPr lang="en-US" altLang="en-US" sz="2400" dirty="0">
              <a:solidFill>
                <a:schemeClr val="folHlink"/>
              </a:solidFill>
              <a:latin typeface="+mj-lt"/>
            </a:endParaRPr>
          </a:p>
          <a:p>
            <a:pPr lvl="1" indent="-182880" algn="just" eaLnBrk="1" fontAlgn="auto" hangingPunct="1">
              <a:defRPr/>
            </a:pP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Radiotherapy – </a:t>
            </a:r>
            <a:r>
              <a:rPr lang="en-US" altLang="en-US" sz="2400" dirty="0" err="1">
                <a:solidFill>
                  <a:schemeClr val="folHlink"/>
                </a:solidFill>
                <a:latin typeface="+mj-lt"/>
              </a:rPr>
              <a:t>telecobalt</a:t>
            </a: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 and hormone therapy –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testosterone</a:t>
            </a:r>
            <a:endParaRPr lang="en-US" altLang="en-US" sz="2400" dirty="0">
              <a:solidFill>
                <a:schemeClr val="folHlink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83187863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xmlns="" id="{26C090A4-8692-4038-AFF8-469E2AED96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7772400" cy="762000"/>
          </a:xfrm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sr-Latn-CS" altLang="en-US" sz="4000" dirty="0">
                <a:solidFill>
                  <a:srgbClr val="002060"/>
                </a:solidFill>
              </a:rPr>
              <a:t>Juvenile </a:t>
            </a:r>
            <a:r>
              <a:rPr lang="sr-Latn-CS" altLang="en-US" sz="4000" dirty="0" err="1">
                <a:solidFill>
                  <a:srgbClr val="002060"/>
                </a:solidFill>
              </a:rPr>
              <a:t>nasopharyngeal</a:t>
            </a:r>
            <a:r>
              <a:rPr lang="sr-Latn-CS" altLang="en-US" sz="4000" dirty="0">
                <a:solidFill>
                  <a:srgbClr val="002060"/>
                </a:solidFill>
              </a:rPr>
              <a:t> </a:t>
            </a:r>
            <a:r>
              <a:rPr lang="sr-Latn-CS" altLang="en-US" sz="4000" dirty="0" err="1">
                <a:solidFill>
                  <a:srgbClr val="002060"/>
                </a:solidFill>
              </a:rPr>
              <a:t>angiofibroma</a:t>
            </a:r>
            <a:endParaRPr lang="en-GB" altLang="en-US" sz="4000" dirty="0">
              <a:solidFill>
                <a:srgbClr val="002060"/>
              </a:solidFill>
            </a:endParaRPr>
          </a:p>
        </p:txBody>
      </p:sp>
      <p:graphicFrame>
        <p:nvGraphicFramePr>
          <p:cNvPr id="19459" name="Object 3">
            <a:extLst>
              <a:ext uri="{FF2B5EF4-FFF2-40B4-BE49-F238E27FC236}">
                <a16:creationId xmlns:a16="http://schemas.microsoft.com/office/drawing/2014/main" xmlns="" id="{987C6619-1F16-479E-9087-942654A73E1F}"/>
              </a:ext>
            </a:extLst>
          </p:cNvPr>
          <p:cNvGraphicFramePr>
            <a:graphicFrameLocks noGrp="1" noChangeAspect="1"/>
          </p:cNvGraphicFramePr>
          <p:nvPr>
            <p:ph idx="1"/>
          </p:nvPr>
        </p:nvGraphicFramePr>
        <p:xfrm>
          <a:off x="2362200" y="1524000"/>
          <a:ext cx="4210050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15" name="Photo Editor Photo" r:id="rId3" imgW="4667902" imgH="4563112" progId="MSPhotoEd.3">
                  <p:embed/>
                </p:oleObj>
              </mc:Choice>
              <mc:Fallback>
                <p:oleObj name="Photo Editor Photo" r:id="rId3" imgW="4667902" imgH="4563112" progId="MSPhotoEd.3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1524000"/>
                        <a:ext cx="4210050" cy="411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690540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xmlns="" id="{5718F12B-962F-4E48-A435-51F9229F9D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990600"/>
          </a:xfrm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sr-Latn-CS" altLang="en-US" sz="4000" dirty="0">
                <a:solidFill>
                  <a:srgbClr val="002060"/>
                </a:solidFill>
              </a:rPr>
              <a:t>Juvenile </a:t>
            </a:r>
            <a:r>
              <a:rPr lang="sr-Latn-CS" altLang="en-US" sz="4000" dirty="0" err="1">
                <a:solidFill>
                  <a:srgbClr val="002060"/>
                </a:solidFill>
              </a:rPr>
              <a:t>nasopharyngeal</a:t>
            </a:r>
            <a:r>
              <a:rPr lang="sr-Latn-CS" altLang="en-US" sz="4000" dirty="0">
                <a:solidFill>
                  <a:srgbClr val="002060"/>
                </a:solidFill>
              </a:rPr>
              <a:t> </a:t>
            </a:r>
            <a:r>
              <a:rPr lang="sr-Latn-CS" altLang="en-US" sz="4000" dirty="0" err="1">
                <a:solidFill>
                  <a:srgbClr val="002060"/>
                </a:solidFill>
              </a:rPr>
              <a:t>angiofibroma</a:t>
            </a:r>
            <a:endParaRPr lang="en-GB" altLang="en-US" sz="4000" dirty="0">
              <a:solidFill>
                <a:srgbClr val="002060"/>
              </a:solidFill>
            </a:endParaRPr>
          </a:p>
        </p:txBody>
      </p:sp>
      <p:graphicFrame>
        <p:nvGraphicFramePr>
          <p:cNvPr id="20483" name="Object 3">
            <a:extLst>
              <a:ext uri="{FF2B5EF4-FFF2-40B4-BE49-F238E27FC236}">
                <a16:creationId xmlns:a16="http://schemas.microsoft.com/office/drawing/2014/main" xmlns="" id="{2CA0ACD5-BBB5-4EF3-B0FE-65E2646F33B9}"/>
              </a:ext>
            </a:extLst>
          </p:cNvPr>
          <p:cNvGraphicFramePr>
            <a:graphicFrameLocks noGrp="1" noChangeAspect="1"/>
          </p:cNvGraphicFramePr>
          <p:nvPr>
            <p:ph idx="1"/>
          </p:nvPr>
        </p:nvGraphicFramePr>
        <p:xfrm>
          <a:off x="1981200" y="1828800"/>
          <a:ext cx="5108575" cy="3883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39" name="Image" r:id="rId3" imgW="4345923" imgH="3303918" progId="Photoshop.Image.5">
                  <p:embed/>
                </p:oleObj>
              </mc:Choice>
              <mc:Fallback>
                <p:oleObj name="Image" r:id="rId3" imgW="4345923" imgH="3303918" progId="Photoshop.Image.5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1828800"/>
                        <a:ext cx="5108575" cy="3883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59984544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xmlns="" id="{27161815-C2DF-45C3-B544-529510C5C80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auto">
          <a:xfrm>
            <a:off x="838200" y="1676400"/>
            <a:ext cx="7772400" cy="236220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sr-Latn-CS" altLang="en-US" dirty="0" err="1">
                <a:solidFill>
                  <a:srgbClr val="002060"/>
                </a:solidFill>
              </a:rPr>
              <a:t>Malignant</a:t>
            </a:r>
            <a:r>
              <a:rPr lang="sr-Latn-CS" altLang="en-US" dirty="0">
                <a:solidFill>
                  <a:srgbClr val="002060"/>
                </a:solidFill>
              </a:rPr>
              <a:t> </a:t>
            </a:r>
            <a:r>
              <a:rPr lang="sr-Latn-CS" altLang="en-US" dirty="0" err="1">
                <a:solidFill>
                  <a:srgbClr val="002060"/>
                </a:solidFill>
              </a:rPr>
              <a:t>pharyngeal</a:t>
            </a:r>
            <a:r>
              <a:rPr lang="sr-Latn-CS" altLang="en-US" dirty="0">
                <a:solidFill>
                  <a:srgbClr val="002060"/>
                </a:solidFill>
              </a:rPr>
              <a:t> </a:t>
            </a:r>
            <a:r>
              <a:rPr lang="sr-Latn-CS" altLang="en-US" dirty="0" err="1">
                <a:solidFill>
                  <a:srgbClr val="002060"/>
                </a:solidFill>
              </a:rPr>
              <a:t>tumors</a:t>
            </a:r>
            <a:endParaRPr lang="en-GB" alt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867484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1471E11-CD56-4FCE-99EC-2C6BC15A32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4390" y="1676400"/>
            <a:ext cx="7475220" cy="2743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Latn-CS" altLang="en-US" sz="6000" dirty="0" err="1">
                <a:solidFill>
                  <a:srgbClr val="002060"/>
                </a:solidFill>
              </a:rPr>
              <a:t>Malignant</a:t>
            </a:r>
            <a:r>
              <a:rPr lang="sr-Latn-CS" altLang="en-US" sz="6000" dirty="0">
                <a:solidFill>
                  <a:srgbClr val="002060"/>
                </a:solidFill>
              </a:rPr>
              <a:t> </a:t>
            </a:r>
            <a:r>
              <a:rPr lang="sr-Latn-CS" altLang="en-US" sz="6000" dirty="0" err="1">
                <a:solidFill>
                  <a:srgbClr val="002060"/>
                </a:solidFill>
              </a:rPr>
              <a:t>nasopharyngeal</a:t>
            </a:r>
            <a:r>
              <a:rPr lang="sr-Latn-CS" altLang="en-US" sz="6000" dirty="0">
                <a:solidFill>
                  <a:srgbClr val="002060"/>
                </a:solidFill>
              </a:rPr>
              <a:t> </a:t>
            </a:r>
            <a:r>
              <a:rPr lang="sr-Latn-CS" altLang="en-US" sz="6000" dirty="0" err="1">
                <a:solidFill>
                  <a:srgbClr val="002060"/>
                </a:solidFill>
              </a:rPr>
              <a:t>tumors</a:t>
            </a:r>
            <a:endParaRPr lang="sr-Latn-CS" altLang="en-US" sz="6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98399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>
            <a:extLst>
              <a:ext uri="{FF2B5EF4-FFF2-40B4-BE49-F238E27FC236}">
                <a16:creationId xmlns:a16="http://schemas.microsoft.com/office/drawing/2014/main" xmlns="" id="{14A77BB6-E769-48EA-ABB9-2BF4D4850FD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33400" y="533400"/>
            <a:ext cx="8001000" cy="5715000"/>
          </a:xfrm>
        </p:spPr>
        <p:txBody>
          <a:bodyPr rtlCol="0">
            <a:normAutofit lnSpcReduction="10000"/>
          </a:bodyPr>
          <a:lstStyle/>
          <a:p>
            <a:pPr marL="182880" lvl="0" indent="-182880" algn="just" eaLnBrk="1" fontAlgn="auto" hangingPunct="1">
              <a:spcAft>
                <a:spcPts val="0"/>
              </a:spcAft>
              <a:buClr>
                <a:srgbClr val="94B6D2"/>
              </a:buClr>
              <a:defRPr/>
            </a:pPr>
            <a:r>
              <a:rPr lang="en-US" altLang="en-US" sz="2400" dirty="0">
                <a:solidFill>
                  <a:srgbClr val="704404"/>
                </a:solidFill>
                <a:latin typeface="Georgia" panose="02040502050405020303"/>
              </a:rPr>
              <a:t>They can be</a:t>
            </a:r>
            <a:r>
              <a:rPr lang="sr-Latn-CS" altLang="en-US" sz="2400" dirty="0">
                <a:solidFill>
                  <a:srgbClr val="704404"/>
                </a:solidFill>
                <a:latin typeface="Georgia" panose="02040502050405020303"/>
              </a:rPr>
              <a:t>: </a:t>
            </a:r>
            <a:r>
              <a:rPr lang="en-US" altLang="en-US" sz="2400" dirty="0">
                <a:solidFill>
                  <a:srgbClr val="704404"/>
                </a:solidFill>
                <a:latin typeface="Georgia" panose="02040502050405020303"/>
              </a:rPr>
              <a:t>of </a:t>
            </a:r>
            <a:r>
              <a:rPr lang="en-US" altLang="en-US" b="1" dirty="0">
                <a:solidFill>
                  <a:srgbClr val="F7B615"/>
                </a:solidFill>
                <a:latin typeface="Georgia" panose="02040502050405020303"/>
              </a:rPr>
              <a:t>epithelial</a:t>
            </a:r>
            <a:r>
              <a:rPr lang="sr-Latn-CS" altLang="en-US" sz="2800" dirty="0">
                <a:solidFill>
                  <a:srgbClr val="704404"/>
                </a:solidFill>
                <a:latin typeface="Georgia" panose="02040502050405020303"/>
              </a:rPr>
              <a:t> </a:t>
            </a:r>
            <a:r>
              <a:rPr lang="en-US" altLang="en-US" sz="2800" dirty="0">
                <a:solidFill>
                  <a:srgbClr val="704404"/>
                </a:solidFill>
                <a:latin typeface="Georgia" panose="02040502050405020303"/>
              </a:rPr>
              <a:t>or</a:t>
            </a:r>
            <a:r>
              <a:rPr lang="sr-Latn-CS" altLang="en-US" sz="2800" dirty="0">
                <a:solidFill>
                  <a:srgbClr val="704404"/>
                </a:solidFill>
                <a:latin typeface="Georgia" panose="02040502050405020303"/>
              </a:rPr>
              <a:t> </a:t>
            </a:r>
            <a:r>
              <a:rPr lang="en-US" altLang="en-US" b="1" dirty="0">
                <a:solidFill>
                  <a:srgbClr val="F7B615"/>
                </a:solidFill>
                <a:latin typeface="Georgia" panose="02040502050405020303"/>
              </a:rPr>
              <a:t>mesenchymal </a:t>
            </a:r>
            <a:r>
              <a:rPr lang="en-US" altLang="en-US" sz="2400" dirty="0">
                <a:solidFill>
                  <a:srgbClr val="704404"/>
                </a:solidFill>
                <a:latin typeface="Georgia" panose="02040502050405020303"/>
              </a:rPr>
              <a:t>origin</a:t>
            </a:r>
            <a:r>
              <a:rPr lang="sr-Latn-CS" altLang="en-US" sz="2800" dirty="0">
                <a:solidFill>
                  <a:srgbClr val="704404"/>
                </a:solidFill>
                <a:latin typeface="Georgia" panose="02040502050405020303"/>
              </a:rPr>
              <a:t>.</a:t>
            </a:r>
          </a:p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4 times more common in males, most commonly in patients older than 50 years.</a:t>
            </a:r>
            <a:endParaRPr lang="sr-Latn-CS" altLang="en-US" sz="2400" dirty="0">
              <a:solidFill>
                <a:schemeClr val="folHlink"/>
              </a:solidFill>
              <a:latin typeface="+mj-lt"/>
            </a:endParaRPr>
          </a:p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Epithelial tumors are more common 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(3 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: 1).</a:t>
            </a:r>
          </a:p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sr-Latn-CS" altLang="en-US" sz="2400" b="1" dirty="0" err="1" smtClean="0">
                <a:solidFill>
                  <a:srgbClr val="FF3399"/>
                </a:solidFill>
                <a:latin typeface="+mj-lt"/>
              </a:rPr>
              <a:t>Lo</a:t>
            </a:r>
            <a:r>
              <a:rPr lang="en-US" altLang="en-US" sz="2400" b="1" dirty="0" smtClean="0">
                <a:solidFill>
                  <a:srgbClr val="FF3399"/>
                </a:solidFill>
                <a:latin typeface="+mj-lt"/>
              </a:rPr>
              <a:t>cation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– 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lateral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wall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,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roof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,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and then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posterior wall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.</a:t>
            </a:r>
            <a:endParaRPr lang="sr-Latn-CS" altLang="en-US" sz="2400" dirty="0">
              <a:solidFill>
                <a:schemeClr val="folHlink"/>
              </a:solidFill>
              <a:latin typeface="+mj-lt"/>
            </a:endParaRPr>
          </a:p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en-US" altLang="en-US" sz="2800" dirty="0" smtClean="0">
                <a:solidFill>
                  <a:schemeClr val="hlink"/>
                </a:solidFill>
                <a:latin typeface="+mj-lt"/>
              </a:rPr>
              <a:t>Epithelial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–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carcinomas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: </a:t>
            </a:r>
            <a:r>
              <a:rPr lang="en-US" altLang="en-US" sz="2400" i="1" dirty="0">
                <a:solidFill>
                  <a:schemeClr val="hlink"/>
                </a:solidFill>
                <a:latin typeface="+mj-lt"/>
              </a:rPr>
              <a:t>undifferentiated carcinoma of the nasopharynx 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(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UCNT)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and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i="1" dirty="0" err="1">
                <a:solidFill>
                  <a:schemeClr val="hlink"/>
                </a:solidFill>
                <a:latin typeface="+mj-lt"/>
              </a:rPr>
              <a:t>squamous</a:t>
            </a:r>
            <a:r>
              <a:rPr lang="sr-Latn-CS" altLang="en-US" sz="2400" i="1" dirty="0">
                <a:solidFill>
                  <a:schemeClr val="hlink"/>
                </a:solidFill>
                <a:latin typeface="+mj-lt"/>
              </a:rPr>
              <a:t> </a:t>
            </a:r>
            <a:r>
              <a:rPr lang="sr-Latn-CS" altLang="en-US" sz="2400" i="1" dirty="0" err="1">
                <a:solidFill>
                  <a:schemeClr val="hlink"/>
                </a:solidFill>
                <a:latin typeface="+mj-lt"/>
              </a:rPr>
              <a:t>cell</a:t>
            </a:r>
            <a:r>
              <a:rPr lang="sr-Latn-CS" altLang="en-US" sz="2400" i="1" dirty="0">
                <a:solidFill>
                  <a:schemeClr val="hlink"/>
                </a:solidFill>
                <a:latin typeface="+mj-lt"/>
              </a:rPr>
              <a:t> </a:t>
            </a:r>
            <a:r>
              <a:rPr lang="sr-Latn-CS" altLang="en-US" sz="2400" i="1" dirty="0" err="1">
                <a:solidFill>
                  <a:schemeClr val="hlink"/>
                </a:solidFill>
                <a:latin typeface="+mj-lt"/>
              </a:rPr>
              <a:t>carcinoma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.</a:t>
            </a:r>
            <a:endParaRPr lang="sr-Latn-CS" altLang="en-US" sz="2400" dirty="0">
              <a:solidFill>
                <a:schemeClr val="folHlink"/>
              </a:solidFill>
              <a:latin typeface="+mj-lt"/>
            </a:endParaRPr>
          </a:p>
          <a:p>
            <a:pPr lvl="1" indent="-182880" algn="just" eaLnBrk="1" fontAlgn="auto" hangingPunct="1">
              <a:defRPr/>
            </a:pPr>
            <a:r>
              <a:rPr lang="sr-Latn-CS" altLang="en-US" sz="2400" i="1" dirty="0">
                <a:solidFill>
                  <a:schemeClr val="hlink"/>
                </a:solidFill>
                <a:latin typeface="+mj-lt"/>
              </a:rPr>
              <a:t>UCNT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 - </a:t>
            </a: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Epstein-Barr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virus related</a:t>
            </a: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, more common in younger patients, early metastases, chemotherapy is highly effective</a:t>
            </a:r>
            <a:endParaRPr lang="sr-Latn-CS" altLang="en-US" sz="2400" dirty="0">
              <a:solidFill>
                <a:schemeClr val="folHlink"/>
              </a:solidFill>
              <a:latin typeface="+mj-lt"/>
            </a:endParaRPr>
          </a:p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sr-Latn-CS" altLang="en-US" sz="2800" dirty="0" err="1">
                <a:solidFill>
                  <a:schemeClr val="hlink"/>
                </a:solidFill>
                <a:latin typeface="+mj-lt"/>
              </a:rPr>
              <a:t>Mesenchymal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– </a:t>
            </a:r>
            <a:r>
              <a:rPr lang="sr-Latn-CS" altLang="en-US" sz="2400" b="1" i="1" dirty="0" err="1">
                <a:solidFill>
                  <a:schemeClr val="hlink"/>
                </a:solidFill>
                <a:latin typeface="+mj-lt"/>
              </a:rPr>
              <a:t>sarcomas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and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b="1" i="1" dirty="0" err="1">
                <a:solidFill>
                  <a:schemeClr val="hlink"/>
                </a:solidFill>
                <a:latin typeface="+mj-lt"/>
              </a:rPr>
              <a:t>lymphomas</a:t>
            </a:r>
            <a:r>
              <a:rPr lang="sr-Latn-CS" altLang="en-US" sz="2400" b="1" i="1" dirty="0">
                <a:solidFill>
                  <a:schemeClr val="hlink"/>
                </a:solidFill>
                <a:latin typeface="+mj-lt"/>
              </a:rPr>
              <a:t> (</a:t>
            </a:r>
            <a:r>
              <a:rPr lang="sr-Latn-CS" altLang="en-US" sz="2400" b="1" i="1" dirty="0" err="1">
                <a:solidFill>
                  <a:schemeClr val="hlink"/>
                </a:solidFill>
                <a:latin typeface="+mj-lt"/>
              </a:rPr>
              <a:t>non</a:t>
            </a:r>
            <a:r>
              <a:rPr lang="sr-Latn-CS" altLang="en-US" sz="2400" b="1" i="1" dirty="0">
                <a:solidFill>
                  <a:schemeClr val="hlink"/>
                </a:solidFill>
                <a:latin typeface="+mj-lt"/>
              </a:rPr>
              <a:t> </a:t>
            </a:r>
            <a:r>
              <a:rPr lang="sr-Latn-CS" altLang="en-US" sz="2400" b="1" i="1" dirty="0" err="1" smtClean="0">
                <a:solidFill>
                  <a:schemeClr val="hlink"/>
                </a:solidFill>
                <a:latin typeface="+mj-lt"/>
              </a:rPr>
              <a:t>Hodgkin</a:t>
            </a:r>
            <a:r>
              <a:rPr lang="en-US" altLang="en-US" sz="2400" b="1" i="1" dirty="0" smtClean="0">
                <a:solidFill>
                  <a:schemeClr val="hlink"/>
                </a:solidFill>
                <a:latin typeface="+mj-lt"/>
              </a:rPr>
              <a:t>)</a:t>
            </a:r>
            <a:endParaRPr lang="sr-Latn-CS" altLang="en-US" sz="2400" b="1" i="1" dirty="0" smtClean="0">
              <a:solidFill>
                <a:schemeClr val="folHlink"/>
              </a:solidFill>
              <a:latin typeface="+mj-lt"/>
            </a:endParaRPr>
          </a:p>
          <a:p>
            <a:pPr lvl="1" indent="-182880" algn="just" eaLnBrk="1" fontAlgn="auto" hangingPunct="1">
              <a:defRPr/>
            </a:pP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Less common than carcinomas; lymphomas are more common in children</a:t>
            </a:r>
            <a:endParaRPr lang="sr-Latn-CS" altLang="en-US" sz="2400" dirty="0">
              <a:solidFill>
                <a:schemeClr val="folHlink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97088723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>
            <a:extLst>
              <a:ext uri="{FF2B5EF4-FFF2-40B4-BE49-F238E27FC236}">
                <a16:creationId xmlns:a16="http://schemas.microsoft.com/office/drawing/2014/main" xmlns="" id="{F19CC391-C182-4274-B318-5E00321BD77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685800"/>
            <a:ext cx="7848600" cy="5334000"/>
          </a:xfrm>
        </p:spPr>
        <p:txBody>
          <a:bodyPr rtlCol="0">
            <a:normAutofit/>
          </a:bodyPr>
          <a:lstStyle/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sr-Latn-CS" altLang="en-US" sz="2800" dirty="0" err="1">
                <a:solidFill>
                  <a:srgbClr val="FF3399"/>
                </a:solidFill>
                <a:latin typeface="+mj-lt"/>
              </a:rPr>
              <a:t>Clinical</a:t>
            </a:r>
            <a:r>
              <a:rPr lang="sr-Latn-CS" altLang="en-US" sz="2800" dirty="0">
                <a:solidFill>
                  <a:srgbClr val="FF3399"/>
                </a:solidFill>
                <a:latin typeface="+mj-lt"/>
              </a:rPr>
              <a:t> </a:t>
            </a:r>
            <a:r>
              <a:rPr lang="sr-Latn-CS" altLang="en-US" sz="2800" dirty="0" err="1">
                <a:solidFill>
                  <a:srgbClr val="FF3399"/>
                </a:solidFill>
                <a:latin typeface="+mj-lt"/>
              </a:rPr>
              <a:t>presentation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– </a:t>
            </a: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divided into 4 groups (based on location and expansion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)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.</a:t>
            </a:r>
            <a:endParaRPr lang="sr-Latn-CS" altLang="en-US" sz="2400" dirty="0">
              <a:solidFill>
                <a:schemeClr val="folHlink"/>
              </a:solidFill>
              <a:latin typeface="+mj-lt"/>
            </a:endParaRPr>
          </a:p>
          <a:p>
            <a:pPr lvl="1" indent="-182880" algn="just" eaLnBrk="1" fontAlgn="auto" hangingPunct="1">
              <a:defRPr/>
            </a:pPr>
            <a:r>
              <a:rPr lang="sr-Latn-CS" altLang="en-US" sz="2400" b="1" dirty="0">
                <a:solidFill>
                  <a:srgbClr val="FF3399"/>
                </a:solidFill>
                <a:latin typeface="+mj-lt"/>
              </a:rPr>
              <a:t>1.</a:t>
            </a:r>
            <a:r>
              <a:rPr lang="sr-Latn-CS" altLang="en-US" sz="2400" dirty="0">
                <a:solidFill>
                  <a:srgbClr val="FF3399"/>
                </a:solidFill>
                <a:latin typeface="+mj-lt"/>
              </a:rPr>
              <a:t> </a:t>
            </a:r>
            <a:r>
              <a:rPr lang="sr-Latn-CS" altLang="en-US" sz="2400" b="1" dirty="0" err="1">
                <a:solidFill>
                  <a:srgbClr val="FF3399"/>
                </a:solidFill>
                <a:latin typeface="+mj-lt"/>
              </a:rPr>
              <a:t>Nasal</a:t>
            </a:r>
            <a:r>
              <a:rPr lang="sr-Latn-C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sr-Latn-CS" altLang="en-US" sz="2400" b="1" dirty="0" err="1">
                <a:solidFill>
                  <a:srgbClr val="FF3399"/>
                </a:solidFill>
                <a:latin typeface="+mj-lt"/>
              </a:rPr>
              <a:t>symptoms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- </a:t>
            </a: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unilateral nasal obstruction, then bilateral, frequent nosebleeds, </a:t>
            </a:r>
            <a:r>
              <a:rPr lang="en-US" altLang="en-US" sz="2400" dirty="0" err="1" smtClean="0">
                <a:solidFill>
                  <a:schemeClr val="folHlink"/>
                </a:solidFill>
                <a:latin typeface="+mj-lt"/>
              </a:rPr>
              <a:t>hyponasal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 speech</a:t>
            </a:r>
            <a:endParaRPr lang="sr-Latn-CS" altLang="en-US" sz="2400" dirty="0">
              <a:solidFill>
                <a:schemeClr val="folHlink"/>
              </a:solidFill>
              <a:latin typeface="+mj-lt"/>
            </a:endParaRPr>
          </a:p>
          <a:p>
            <a:pPr lvl="1" indent="-182880" algn="just" eaLnBrk="1" fontAlgn="auto" hangingPunct="1">
              <a:defRPr/>
            </a:pPr>
            <a:r>
              <a:rPr lang="sr-Latn-CS" altLang="en-US" sz="2400" b="1" dirty="0">
                <a:solidFill>
                  <a:srgbClr val="FF3399"/>
                </a:solidFill>
                <a:latin typeface="+mj-lt"/>
              </a:rPr>
              <a:t>2. </a:t>
            </a:r>
            <a:r>
              <a:rPr lang="sr-Latn-CS" altLang="en-US" sz="2400" b="1" dirty="0" err="1">
                <a:solidFill>
                  <a:srgbClr val="FF3399"/>
                </a:solidFill>
                <a:latin typeface="+mj-lt"/>
              </a:rPr>
              <a:t>Ear</a:t>
            </a:r>
            <a:r>
              <a:rPr lang="sr-Latn-C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sr-Latn-CS" altLang="en-US" sz="2400" b="1" dirty="0" err="1">
                <a:solidFill>
                  <a:srgbClr val="FF3399"/>
                </a:solidFill>
                <a:latin typeface="+mj-lt"/>
              </a:rPr>
              <a:t>symptoms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- </a:t>
            </a: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recurring infections of the middle ear, conductive hearing loss, </a:t>
            </a:r>
            <a:r>
              <a:rPr lang="en-US" altLang="en-US" sz="2400" dirty="0" err="1">
                <a:solidFill>
                  <a:schemeClr val="folHlink"/>
                </a:solidFill>
                <a:latin typeface="+mj-lt"/>
              </a:rPr>
              <a:t>autophony</a:t>
            </a: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 and tinnitus</a:t>
            </a:r>
            <a:endParaRPr lang="sr-Latn-CS" altLang="en-US" sz="2400" dirty="0">
              <a:solidFill>
                <a:schemeClr val="folHlink"/>
              </a:solidFill>
              <a:latin typeface="+mj-lt"/>
            </a:endParaRPr>
          </a:p>
          <a:p>
            <a:pPr lvl="1" indent="-182880" algn="just" eaLnBrk="1" fontAlgn="auto" hangingPunct="1">
              <a:defRPr/>
            </a:pPr>
            <a:r>
              <a:rPr lang="sr-Latn-CS" altLang="en-US" sz="2400" b="1" dirty="0">
                <a:solidFill>
                  <a:srgbClr val="FF3399"/>
                </a:solidFill>
                <a:latin typeface="+mj-lt"/>
              </a:rPr>
              <a:t>3. </a:t>
            </a:r>
            <a:r>
              <a:rPr lang="sr-Latn-CS" altLang="en-US" sz="2400" b="1" dirty="0" err="1">
                <a:solidFill>
                  <a:srgbClr val="FF3399"/>
                </a:solidFill>
                <a:latin typeface="+mj-lt"/>
              </a:rPr>
              <a:t>Neurological</a:t>
            </a:r>
            <a:r>
              <a:rPr lang="sr-Latn-C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sr-Latn-CS" altLang="en-US" sz="2400" b="1" dirty="0" err="1">
                <a:solidFill>
                  <a:srgbClr val="FF3399"/>
                </a:solidFill>
                <a:latin typeface="+mj-lt"/>
              </a:rPr>
              <a:t>and</a:t>
            </a:r>
            <a:r>
              <a:rPr lang="sr-Latn-C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sr-Latn-CS" altLang="en-US" sz="2400" b="1" dirty="0" err="1">
                <a:solidFill>
                  <a:srgbClr val="FF3399"/>
                </a:solidFill>
                <a:latin typeface="+mj-lt"/>
              </a:rPr>
              <a:t>eye</a:t>
            </a:r>
            <a:r>
              <a:rPr lang="sr-Latn-C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sr-Latn-CS" altLang="en-US" sz="2400" b="1" dirty="0" err="1">
                <a:solidFill>
                  <a:srgbClr val="FF3399"/>
                </a:solidFill>
                <a:latin typeface="+mj-lt"/>
              </a:rPr>
              <a:t>symptoms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- 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IX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, X, XI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and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XII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 cranial nerve palsy or paralysis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, r</a:t>
            </a:r>
            <a:r>
              <a:rPr lang="en-US" altLang="en-US" sz="2400" dirty="0" err="1" smtClean="0">
                <a:solidFill>
                  <a:schemeClr val="folHlink"/>
                </a:solidFill>
                <a:latin typeface="+mj-lt"/>
              </a:rPr>
              <a:t>arely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V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and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VI,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persistent headaches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,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vision impairment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,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impaired sense of smell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,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papillary stasis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,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psychoneurotic symptoms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, 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Trotter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’s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tria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d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(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unilateral soft palate paresis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, 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otolo</a:t>
            </a:r>
            <a:r>
              <a:rPr lang="en-US" altLang="en-US" sz="2400" dirty="0" err="1" smtClean="0">
                <a:solidFill>
                  <a:schemeClr val="folHlink"/>
                </a:solidFill>
                <a:latin typeface="+mj-lt"/>
              </a:rPr>
              <a:t>gic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symptoms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, V2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 neuralgia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)</a:t>
            </a:r>
            <a:endParaRPr lang="en-GB" altLang="en-US" sz="2400" dirty="0">
              <a:solidFill>
                <a:srgbClr val="FF339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56142923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xmlns="" id="{DB267C1B-0029-467B-9F57-40C17EE5029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762000"/>
            <a:ext cx="7924800" cy="5105400"/>
          </a:xfrm>
        </p:spPr>
        <p:txBody>
          <a:bodyPr rtlCol="0">
            <a:normAutofit lnSpcReduction="10000"/>
          </a:bodyPr>
          <a:lstStyle/>
          <a:p>
            <a:pPr lvl="1" indent="-182880" algn="just" eaLnBrk="1" fontAlgn="auto" hangingPunct="1">
              <a:defRPr/>
            </a:pPr>
            <a:r>
              <a:rPr lang="sr-Latn-CS" altLang="en-US" sz="2400" b="1" dirty="0">
                <a:solidFill>
                  <a:srgbClr val="FF3399"/>
                </a:solidFill>
                <a:latin typeface="+mj-lt"/>
              </a:rPr>
              <a:t>4. </a:t>
            </a:r>
            <a:r>
              <a:rPr lang="sr-Latn-CS" altLang="en-US" sz="2400" b="1" dirty="0" err="1">
                <a:solidFill>
                  <a:srgbClr val="FF3399"/>
                </a:solidFill>
                <a:latin typeface="+mj-lt"/>
              </a:rPr>
              <a:t>Neck</a:t>
            </a:r>
            <a:r>
              <a:rPr lang="sr-Latn-C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sr-Latn-CS" altLang="en-US" sz="2400" b="1" dirty="0" err="1">
                <a:solidFill>
                  <a:srgbClr val="FF3399"/>
                </a:solidFill>
                <a:latin typeface="+mj-lt"/>
              </a:rPr>
              <a:t>metastases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–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usually bilateral in </a:t>
            </a:r>
            <a:r>
              <a:rPr lang="en-US" altLang="en-US" sz="2400" dirty="0" err="1" smtClean="0">
                <a:solidFill>
                  <a:schemeClr val="folHlink"/>
                </a:solidFill>
                <a:latin typeface="+mj-lt"/>
              </a:rPr>
              <a:t>jugulodigastric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 and upper deep </a:t>
            </a:r>
            <a:r>
              <a:rPr lang="en-US" altLang="en-US" sz="2400" dirty="0" err="1" smtClean="0">
                <a:solidFill>
                  <a:schemeClr val="folHlink"/>
                </a:solidFill>
                <a:latin typeface="+mj-lt"/>
              </a:rPr>
              <a:t>lymphnodes</a:t>
            </a:r>
            <a:endParaRPr lang="sr-Latn-CS" altLang="en-US" sz="2400" dirty="0">
              <a:solidFill>
                <a:srgbClr val="FF3399"/>
              </a:solidFill>
              <a:latin typeface="+mj-lt"/>
            </a:endParaRPr>
          </a:p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sr-Latn-CS" altLang="en-US" sz="2800" dirty="0" err="1">
                <a:solidFill>
                  <a:srgbClr val="FF3399"/>
                </a:solidFill>
                <a:latin typeface="+mj-lt"/>
              </a:rPr>
              <a:t>Diagnosis</a:t>
            </a:r>
            <a:r>
              <a:rPr lang="sr-Latn-CS" altLang="en-US" sz="2400" dirty="0" smtClean="0">
                <a:latin typeface="+mj-lt"/>
              </a:rPr>
              <a:t> </a:t>
            </a:r>
            <a:r>
              <a:rPr lang="sr-Latn-CS" altLang="en-US" sz="2400" dirty="0">
                <a:latin typeface="+mj-lt"/>
              </a:rPr>
              <a:t>–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anamnesis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, ENT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exam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 (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inspection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,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neck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palpation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,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posterior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rhinoscopy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,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indirect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epipharyngoscopy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,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biopsy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,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tympanometry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,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audiometry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),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radiology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scans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 (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skull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 X-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ray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,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lateral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 X-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ray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of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the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nasopharynx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, CT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scan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of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the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nasopharynx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),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lab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workup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 (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Epstein-Barr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 virus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serology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).</a:t>
            </a:r>
          </a:p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en-US" altLang="en-US" sz="2800" dirty="0" smtClean="0">
                <a:solidFill>
                  <a:srgbClr val="FF3399"/>
                </a:solidFill>
                <a:latin typeface="+mj-lt"/>
              </a:rPr>
              <a:t>Differential diagnosis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–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juvenile nasopharyngeal fibroma, 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antro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c</a:t>
            </a:r>
            <a:r>
              <a:rPr lang="sr-Latn-CS" altLang="en-US" sz="2400" dirty="0" err="1" smtClean="0">
                <a:solidFill>
                  <a:schemeClr val="folHlink"/>
                </a:solidFill>
                <a:latin typeface="+mj-lt"/>
              </a:rPr>
              <a:t>hoanal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 pol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y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p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, adenoid, </a:t>
            </a:r>
            <a:r>
              <a:rPr lang="en-US" altLang="en-US" sz="2400" dirty="0" smtClean="0">
                <a:solidFill>
                  <a:schemeClr val="folHlink"/>
                </a:solidFill>
                <a:latin typeface="+mj-lt"/>
              </a:rPr>
              <a:t>specific inflammation</a:t>
            </a:r>
            <a:r>
              <a:rPr lang="sr-Latn-CS" altLang="en-US" sz="2400" dirty="0" smtClean="0">
                <a:solidFill>
                  <a:schemeClr val="folHlink"/>
                </a:solidFill>
                <a:latin typeface="+mj-lt"/>
              </a:rPr>
              <a:t>.</a:t>
            </a:r>
            <a:endParaRPr lang="sr-Latn-CS" altLang="en-US" sz="2400" dirty="0">
              <a:solidFill>
                <a:schemeClr val="folHlink"/>
              </a:solidFill>
              <a:latin typeface="+mj-lt"/>
            </a:endParaRPr>
          </a:p>
          <a:p>
            <a:pPr marL="182880" indent="-182880" algn="just" eaLnBrk="1" fontAlgn="auto" hangingPunct="1">
              <a:spcAft>
                <a:spcPts val="0"/>
              </a:spcAft>
              <a:defRPr/>
            </a:pPr>
            <a:r>
              <a:rPr lang="sr-Latn-CS" altLang="en-US" sz="2800" dirty="0" err="1">
                <a:solidFill>
                  <a:srgbClr val="FF3399"/>
                </a:solidFill>
                <a:latin typeface="+mj-lt"/>
              </a:rPr>
              <a:t>Treatment</a:t>
            </a:r>
            <a:r>
              <a:rPr lang="sr-Latn-CS" altLang="en-US" sz="2400" dirty="0" smtClean="0">
                <a:solidFill>
                  <a:srgbClr val="FF3399"/>
                </a:solidFill>
                <a:latin typeface="+mj-lt"/>
              </a:rPr>
              <a:t> 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– </a:t>
            </a:r>
            <a:r>
              <a:rPr lang="en-US" altLang="en-US" sz="2400" dirty="0">
                <a:solidFill>
                  <a:schemeClr val="folHlink"/>
                </a:solidFill>
                <a:latin typeface="+mj-lt"/>
              </a:rPr>
              <a:t>radiotherapy, except in UCNT which is treated with chemotherapy</a:t>
            </a:r>
            <a:endParaRPr lang="sr-Latn-CS" altLang="en-US" sz="2400" dirty="0">
              <a:solidFill>
                <a:schemeClr val="folHlink"/>
              </a:solidFill>
              <a:latin typeface="+mj-lt"/>
            </a:endParaRPr>
          </a:p>
          <a:p>
            <a:pPr lvl="1" indent="-182880" algn="just" eaLnBrk="1" fontAlgn="auto" hangingPunct="1">
              <a:defRPr/>
            </a:pP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Neck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metastases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 –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radical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neck</a:t>
            </a:r>
            <a:r>
              <a:rPr lang="sr-Latn-CS" altLang="en-US" sz="2400" dirty="0">
                <a:solidFill>
                  <a:schemeClr val="folHlink"/>
                </a:solidFill>
                <a:latin typeface="+mj-lt"/>
              </a:rPr>
              <a:t> </a:t>
            </a:r>
            <a:r>
              <a:rPr lang="sr-Latn-CS" altLang="en-US" sz="2400" dirty="0" err="1">
                <a:solidFill>
                  <a:schemeClr val="folHlink"/>
                </a:solidFill>
                <a:latin typeface="+mj-lt"/>
              </a:rPr>
              <a:t>dissection</a:t>
            </a:r>
            <a:endParaRPr lang="sr-Latn-CS" altLang="en-US" sz="2400" dirty="0">
              <a:solidFill>
                <a:schemeClr val="folHlink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2567846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xmlns="" id="{B82D4C33-B1C8-4344-BC44-19945593B0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533400"/>
            <a:ext cx="7772400" cy="83820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sr-Latn-CS" altLang="en-US" sz="4000" dirty="0" err="1">
                <a:solidFill>
                  <a:srgbClr val="002060"/>
                </a:solidFill>
              </a:rPr>
              <a:t>Nasopharyngeal</a:t>
            </a:r>
            <a:r>
              <a:rPr lang="sr-Latn-CS" altLang="en-US" sz="4000" dirty="0">
                <a:solidFill>
                  <a:srgbClr val="002060"/>
                </a:solidFill>
              </a:rPr>
              <a:t> </a:t>
            </a:r>
            <a:r>
              <a:rPr lang="sr-Latn-CS" altLang="en-US" sz="4000" dirty="0" err="1">
                <a:solidFill>
                  <a:srgbClr val="002060"/>
                </a:solidFill>
              </a:rPr>
              <a:t>carcinoma</a:t>
            </a:r>
            <a:endParaRPr lang="en-GB" altLang="en-US" sz="4000" dirty="0">
              <a:solidFill>
                <a:srgbClr val="002060"/>
              </a:solidFill>
            </a:endParaRPr>
          </a:p>
        </p:txBody>
      </p:sp>
      <p:graphicFrame>
        <p:nvGraphicFramePr>
          <p:cNvPr id="26627" name="Object 3">
            <a:extLst>
              <a:ext uri="{FF2B5EF4-FFF2-40B4-BE49-F238E27FC236}">
                <a16:creationId xmlns:a16="http://schemas.microsoft.com/office/drawing/2014/main" xmlns="" id="{3D3173F5-F916-4E3A-89CE-827B65D800BE}"/>
              </a:ext>
            </a:extLst>
          </p:cNvPr>
          <p:cNvGraphicFramePr>
            <a:graphicFrameLocks noGrp="1" noChangeAspect="1"/>
          </p:cNvGraphicFramePr>
          <p:nvPr>
            <p:ph idx="1"/>
          </p:nvPr>
        </p:nvGraphicFramePr>
        <p:xfrm>
          <a:off x="2057400" y="1600200"/>
          <a:ext cx="4851400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63" name="Image" r:id="rId3" imgW="4777974" imgH="4053653" progId="Photoshop.Image.5">
                  <p:embed/>
                </p:oleObj>
              </mc:Choice>
              <mc:Fallback>
                <p:oleObj name="Image" r:id="rId3" imgW="4777974" imgH="4053653" progId="Photoshop.Image.5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1600200"/>
                        <a:ext cx="4851400" cy="411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6202992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Wood Type">
      <a:maj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rebuchet MS" panose="020B0603020202020204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ood Type" id="{7ACABC62-BF99-48CF-A9DC-4DB89C7B13DC}" vid="{C6AE0645-98FF-411B-B0E9-59ABD78A0CC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902</TotalTime>
  <Words>4744</Words>
  <Application>Microsoft Office PowerPoint</Application>
  <PresentationFormat>On-screen Show (4:3)</PresentationFormat>
  <Paragraphs>346</Paragraphs>
  <Slides>114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114</vt:i4>
      </vt:variant>
    </vt:vector>
  </HeadingPairs>
  <TitlesOfParts>
    <vt:vector size="119" baseType="lpstr">
      <vt:lpstr>Concourse</vt:lpstr>
      <vt:lpstr>Wood Type</vt:lpstr>
      <vt:lpstr>Bitmap Image</vt:lpstr>
      <vt:lpstr>Photo Editor Photo</vt:lpstr>
      <vt:lpstr>Image</vt:lpstr>
      <vt:lpstr>Acute and chronic pharyngitis</vt:lpstr>
      <vt:lpstr>Acute pharyngitis</vt:lpstr>
      <vt:lpstr>PowerPoint Presentation</vt:lpstr>
      <vt:lpstr>Chronic pharyngitis</vt:lpstr>
      <vt:lpstr>PowerPoint Presentation</vt:lpstr>
      <vt:lpstr>PowerPoint Presentation</vt:lpstr>
      <vt:lpstr>Acute adenoiditis</vt:lpstr>
      <vt:lpstr>Acute tonsilitis </vt:lpstr>
      <vt:lpstr>PowerPoint Presentation</vt:lpstr>
      <vt:lpstr>PowerPoint Presentation</vt:lpstr>
      <vt:lpstr>Acute tonsillitis – Angina lacunaris</vt:lpstr>
      <vt:lpstr>Acute tonsillitis – Angina follicularis</vt:lpstr>
      <vt:lpstr>Acute tonsillitis – Angina confluens</vt:lpstr>
      <vt:lpstr>Acute tonsillitis – Angina pseudomembranacea</vt:lpstr>
      <vt:lpstr>Acute tonsillitis in infectious mononucleosis</vt:lpstr>
      <vt:lpstr>Acute tonsillitis in infectious mononucleosis</vt:lpstr>
      <vt:lpstr>PowerPoint Presentation</vt:lpstr>
      <vt:lpstr>Chronic inflammation of the lymphoid tissue of the pharynx</vt:lpstr>
      <vt:lpstr>Chronic inflammation of the lymphoid tissue of the pharynx in children</vt:lpstr>
      <vt:lpstr>PowerPoint Presentation</vt:lpstr>
      <vt:lpstr>PowerPoint Presentation</vt:lpstr>
      <vt:lpstr>IV grade hypertrophy of palatine tonsils</vt:lpstr>
      <vt:lpstr>Adenoid hypertrophy</vt:lpstr>
      <vt:lpstr>PowerPoint Presentation</vt:lpstr>
      <vt:lpstr>Position of adenoid vegetations</vt:lpstr>
      <vt:lpstr>Adenoid vegetations – through flexible nasal endoscope</vt:lpstr>
      <vt:lpstr>Adenoid vegetations – through rigid nasal endoscope and by posterior rhinoscopy</vt:lpstr>
      <vt:lpstr>Tonsilloadenoidectomy – I</vt:lpstr>
      <vt:lpstr>Tonsilloadenoidectomy – II </vt:lpstr>
      <vt:lpstr>Chronic inflammation of the lymphoid tissue of the pharynx in adults</vt:lpstr>
      <vt:lpstr>PowerPoint Presentation</vt:lpstr>
      <vt:lpstr>First day after tonsillectomy</vt:lpstr>
      <vt:lpstr>The tonsil dilemma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Complications of tonsillitis</vt:lpstr>
      <vt:lpstr>PowerPoint Presentation</vt:lpstr>
      <vt:lpstr>Peritonsillar abscess</vt:lpstr>
      <vt:lpstr>PowerPoint Presentation</vt:lpstr>
      <vt:lpstr>Peritonsillar space</vt:lpstr>
      <vt:lpstr>PowerPoint Presentation</vt:lpstr>
      <vt:lpstr>Peritonsillar abscess – on the right</vt:lpstr>
      <vt:lpstr>Peritonsillar abscess – on the left</vt:lpstr>
      <vt:lpstr>Peritonsillar abscess – on the left</vt:lpstr>
      <vt:lpstr>Peritonsillar abscess – on the right</vt:lpstr>
      <vt:lpstr>Retropharyngeal abscess</vt:lpstr>
      <vt:lpstr>PowerPoint Presentation</vt:lpstr>
      <vt:lpstr>Retropharyngeal space</vt:lpstr>
      <vt:lpstr>Retropharyngeal and peritonsillar abscess</vt:lpstr>
      <vt:lpstr>PowerPoint Presentation</vt:lpstr>
      <vt:lpstr>Retropharyngeal abscess – CT (axial)</vt:lpstr>
      <vt:lpstr>Retropharyngeal abscess propagating into mediastinum – CT (axial)</vt:lpstr>
      <vt:lpstr>PowerPoint Presentation</vt:lpstr>
      <vt:lpstr>Parapharyngeal abscess</vt:lpstr>
      <vt:lpstr>PowerPoint Presentation</vt:lpstr>
      <vt:lpstr>Parapharyngeal space</vt:lpstr>
      <vt:lpstr>Parapharyngeal abscess</vt:lpstr>
      <vt:lpstr>PowerPoint Presentation</vt:lpstr>
      <vt:lpstr>Parapharyngeal abscess – CT (axial)</vt:lpstr>
      <vt:lpstr>Parapharyngeal abscess </vt:lpstr>
      <vt:lpstr>Parapharyngeal abscess – CT (with contrast)</vt:lpstr>
      <vt:lpstr>Parapharyngeal abscess – on the right</vt:lpstr>
      <vt:lpstr>Neck incisions</vt:lpstr>
      <vt:lpstr>Trauma of the pharynx</vt:lpstr>
      <vt:lpstr>PowerPoint Presentation</vt:lpstr>
      <vt:lpstr>Pharyngeal trauma by mechanical force</vt:lpstr>
      <vt:lpstr>PowerPoint Presentation</vt:lpstr>
      <vt:lpstr>Pharyngeal trauma by chemical agents</vt:lpstr>
      <vt:lpstr>PowerPoint Presentation</vt:lpstr>
      <vt:lpstr>Thermal pharyngeal trauma</vt:lpstr>
      <vt:lpstr>PowerPoint Presentation</vt:lpstr>
      <vt:lpstr>Foreign bodies of the pharynx</vt:lpstr>
      <vt:lpstr>Foreign bodies in the nasopharynx</vt:lpstr>
      <vt:lpstr>Foreign bodies in the oropharynx</vt:lpstr>
      <vt:lpstr>Left tonsil foreign body (fish bone)</vt:lpstr>
      <vt:lpstr>Foreign bodies in the hypopharynx</vt:lpstr>
      <vt:lpstr>Pharyngeal tumors</vt:lpstr>
      <vt:lpstr>Benign pharyngeal tumors</vt:lpstr>
      <vt:lpstr>PowerPoint Presentation</vt:lpstr>
      <vt:lpstr>Left palatine tonsil papilloma</vt:lpstr>
      <vt:lpstr>Right palatine tonsil cyst</vt:lpstr>
      <vt:lpstr>Right palatine tonsil polyp</vt:lpstr>
      <vt:lpstr>Vagal glomus tumor propagating into oropharynx</vt:lpstr>
      <vt:lpstr>Right parotid gland pleomorphic adenoma propagating into oropharynx</vt:lpstr>
      <vt:lpstr>Juvenile nasopharyngeal angiofibroma</vt:lpstr>
      <vt:lpstr>PowerPoint Presentation</vt:lpstr>
      <vt:lpstr>PowerPoint Presentation</vt:lpstr>
      <vt:lpstr>PowerPoint Presentation</vt:lpstr>
      <vt:lpstr>Juvenile nasopharyngeal angiofibroma</vt:lpstr>
      <vt:lpstr>Juvenile nasopharyngeal angiofibroma</vt:lpstr>
      <vt:lpstr>Malignant pharyngeal tumors</vt:lpstr>
      <vt:lpstr>Malignant nasopharyngeal tumors</vt:lpstr>
      <vt:lpstr>PowerPoint Presentation</vt:lpstr>
      <vt:lpstr>PowerPoint Presentation</vt:lpstr>
      <vt:lpstr>PowerPoint Presentation</vt:lpstr>
      <vt:lpstr>Nasopharyngeal carcinoma</vt:lpstr>
      <vt:lpstr>Lymphoma (non Hodgkin) of the nasopharynx</vt:lpstr>
      <vt:lpstr>Lymphoma (non Hodgkin) of the nasopharynx – neck metastasis</vt:lpstr>
      <vt:lpstr>Malignant oropharyngeal tumors</vt:lpstr>
      <vt:lpstr>PowerPoint Presentation</vt:lpstr>
      <vt:lpstr>Malignant yumors of the soft palate</vt:lpstr>
      <vt:lpstr>Tonsillar malignant tumors</vt:lpstr>
      <vt:lpstr>Left tonsil squamous cell carcinoma</vt:lpstr>
      <vt:lpstr>Right tonsil squamous cell carcinoma</vt:lpstr>
      <vt:lpstr>PowerPoint Presentation</vt:lpstr>
      <vt:lpstr>PowerPoint Presentation</vt:lpstr>
      <vt:lpstr>Neck and parotid metastases in tonsil lymphoma</vt:lpstr>
      <vt:lpstr>Malignant hypopharyngeal tumors</vt:lpstr>
      <vt:lpstr>PowerPoint Presentation</vt:lpstr>
      <vt:lpstr>PowerPoint Presentation</vt:lpstr>
      <vt:lpstr>PowerPoint Presentation</vt:lpstr>
    </vt:vector>
  </TitlesOfParts>
  <Company>Mine Computers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Akutna i hronična zapaljenja ždrela</dc:title>
  <dc:creator>Mine</dc:creator>
  <cp:lastModifiedBy>orl@ukck.rs</cp:lastModifiedBy>
  <cp:revision>93</cp:revision>
  <cp:lastPrinted>1601-01-01T00:00:00Z</cp:lastPrinted>
  <dcterms:created xsi:type="dcterms:W3CDTF">2004-04-06T15:22:19Z</dcterms:created>
  <dcterms:modified xsi:type="dcterms:W3CDTF">2025-02-12T20:32:19Z</dcterms:modified>
</cp:coreProperties>
</file>